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8" r:id="rId3"/>
  </p:sldMasterIdLst>
  <p:notesMasterIdLst>
    <p:notesMasterId r:id="rId5"/>
  </p:notesMasterIdLst>
  <p:sldIdLst>
    <p:sldId id="323" r:id="rId4"/>
    <p:sldId id="257" r:id="rId6"/>
    <p:sldId id="258" r:id="rId7"/>
    <p:sldId id="259" r:id="rId8"/>
    <p:sldId id="260" r:id="rId9"/>
    <p:sldId id="309" r:id="rId10"/>
    <p:sldId id="261" r:id="rId11"/>
    <p:sldId id="262" r:id="rId12"/>
    <p:sldId id="310" r:id="rId13"/>
    <p:sldId id="263" r:id="rId14"/>
    <p:sldId id="264" r:id="rId15"/>
    <p:sldId id="265" r:id="rId16"/>
    <p:sldId id="266" r:id="rId17"/>
    <p:sldId id="267" r:id="rId18"/>
    <p:sldId id="268" r:id="rId19"/>
    <p:sldId id="269" r:id="rId20"/>
    <p:sldId id="270" r:id="rId21"/>
    <p:sldId id="271" r:id="rId22"/>
    <p:sldId id="273" r:id="rId23"/>
    <p:sldId id="274" r:id="rId24"/>
    <p:sldId id="275" r:id="rId25"/>
    <p:sldId id="276" r:id="rId26"/>
    <p:sldId id="277" r:id="rId27"/>
    <p:sldId id="278" r:id="rId28"/>
    <p:sldId id="279" r:id="rId29"/>
    <p:sldId id="280" r:id="rId30"/>
    <p:sldId id="281" r:id="rId31"/>
    <p:sldId id="282" r:id="rId32"/>
    <p:sldId id="283" r:id="rId33"/>
    <p:sldId id="311" r:id="rId34"/>
    <p:sldId id="284" r:id="rId35"/>
    <p:sldId id="286" r:id="rId36"/>
    <p:sldId id="312" r:id="rId37"/>
    <p:sldId id="287" r:id="rId38"/>
    <p:sldId id="313" r:id="rId39"/>
    <p:sldId id="288" r:id="rId40"/>
    <p:sldId id="314" r:id="rId41"/>
    <p:sldId id="289" r:id="rId42"/>
    <p:sldId id="290" r:id="rId43"/>
    <p:sldId id="291" r:id="rId44"/>
    <p:sldId id="315" r:id="rId45"/>
    <p:sldId id="292" r:id="rId46"/>
    <p:sldId id="293" r:id="rId47"/>
    <p:sldId id="294" r:id="rId48"/>
    <p:sldId id="295" r:id="rId49"/>
    <p:sldId id="316" r:id="rId50"/>
    <p:sldId id="296" r:id="rId51"/>
    <p:sldId id="297" r:id="rId52"/>
    <p:sldId id="298" r:id="rId53"/>
    <p:sldId id="299" r:id="rId54"/>
    <p:sldId id="300" r:id="rId55"/>
    <p:sldId id="301" r:id="rId56"/>
    <p:sldId id="302" r:id="rId57"/>
    <p:sldId id="303" r:id="rId58"/>
    <p:sldId id="304" r:id="rId59"/>
    <p:sldId id="317" r:id="rId60"/>
    <p:sldId id="318" r:id="rId61"/>
    <p:sldId id="319" r:id="rId62"/>
    <p:sldId id="320" r:id="rId63"/>
    <p:sldId id="321" r:id="rId64"/>
    <p:sldId id="322" r:id="rId65"/>
    <p:sldId id="305" r:id="rId66"/>
    <p:sldId id="306" r:id="rId67"/>
    <p:sldId id="307" r:id="rId6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1" Type="http://schemas.openxmlformats.org/officeDocument/2006/relationships/tableStyles" Target="tableStyles.xml"/><Relationship Id="rId70" Type="http://schemas.openxmlformats.org/officeDocument/2006/relationships/viewProps" Target="viewProps.xml"/><Relationship Id="rId7" Type="http://schemas.openxmlformats.org/officeDocument/2006/relationships/slide" Target="slides/slide3.xml"/><Relationship Id="rId69" Type="http://schemas.openxmlformats.org/officeDocument/2006/relationships/presProps" Target="presProps.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image" Target="../media/image6.png"/><Relationship Id="rId3" Type="http://schemas.openxmlformats.org/officeDocument/2006/relationships/slide" Target="../slides/slide3.xml"/><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c650320008bd22f8#sourcefrom=">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p:cNvPicPr>
            <a:picLocks noChangeAspect="1"/>
          </p:cNvPicPr>
          <p:nvPr userDrawn="1"/>
        </p:nvPicPr>
        <p:blipFill>
          <a:blip r:embed="rId2"/>
          <a:srcRect/>
          <a:stretch>
            <a:fillRect/>
          </a:stretch>
        </p:blipFill>
        <p:spPr>
          <a:xfrm>
            <a:off x="0" y="131"/>
            <a:ext cx="12188952" cy="6857738"/>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选择性必修</a:t>
            </a:r>
            <a:r>
              <a:rPr lang="en-US" altLang="zh-CN"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 </a:t>
            </a:r>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中册</a:t>
            </a:r>
            <a:endPar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 action="ppaction://noaction"/>
          </p:cNvPr>
          <p:cNvPicPr>
            <a:picLocks noChangeAspect="1"/>
          </p:cNvPicPr>
          <p:nvPr/>
        </p:nvPicPr>
        <p:blipFill>
          <a:blip r:embed="rId3"/>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0d55a6000911283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选择性必修中册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slideLayout" Target="../slideLayouts/slideLayout17.xml"/><Relationship Id="rId7" Type="http://schemas.openxmlformats.org/officeDocument/2006/relationships/slideLayout" Target="../slideLayouts/slideLayout16.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3" Type="http://schemas.openxmlformats.org/officeDocument/2006/relationships/slideLayout" Target="../slideLayouts/slideLayout12.xml"/><Relationship Id="rId2" Type="http://schemas.openxmlformats.org/officeDocument/2006/relationships/slideLayout" Target="../slideLayouts/slideLayout11.xml"/><Relationship Id="rId10" Type="http://schemas.openxmlformats.org/officeDocument/2006/relationships/theme" Target="../theme/theme2.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4.xml"/><Relationship Id="rId2" Type="http://schemas.openxmlformats.org/officeDocument/2006/relationships/image" Target="../media/image10.png"/><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image" Target="../media/image14.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6.xml"/><Relationship Id="rId4" Type="http://schemas.openxmlformats.org/officeDocument/2006/relationships/slide" Target="slide42.xml"/><Relationship Id="rId3" Type="http://schemas.openxmlformats.org/officeDocument/2006/relationships/slide" Target="slide26.xml"/><Relationship Id="rId2" Type="http://schemas.openxmlformats.org/officeDocument/2006/relationships/image" Target="../media/image11.jpeg"/><Relationship Id="rId1" Type="http://schemas.openxmlformats.org/officeDocument/2006/relationships/slide" Target="slide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8d9895e12?pid=567303dc1&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四、语言基础</a:t>
            </a:r>
            <a:endParaRPr lang="en-US" altLang="zh-CN" sz="3200" dirty="0"/>
          </a:p>
        </p:txBody>
      </p:sp>
      <p:sp>
        <p:nvSpPr>
          <p:cNvPr id="3" name="QB_6_BD.1_1#0e5276fb5?sp=1&amp;pid=8d9895e12&amp;color=0,0,0&amp;vtp=1&amp;bbb=1"/>
          <p:cNvSpPr/>
          <p:nvPr/>
        </p:nvSpPr>
        <p:spPr>
          <a:xfrm>
            <a:off x="612648" y="1174454"/>
            <a:ext cx="10963656" cy="2590800"/>
          </a:xfrm>
          <a:prstGeom prst="rect">
            <a:avLst/>
          </a:prstGeom>
          <a:noFill/>
        </p:spPr>
        <p:txBody>
          <a:bodyPr wrap="none" lIns="0" tIns="0" rIns="0" bIns="0" rtlCol="0" anchor="t"/>
          <a:lstStyle/>
          <a:p>
            <a:pPr marL="0" marR="0" lvl="0" indent="0" defTabSz="914400" eaLnBrk="1" fontAlgn="auto" latinLnBrk="1" hangingPunct="1">
              <a:lnSpc>
                <a:spcPts val="5100"/>
              </a:lnSpc>
              <a:spcBef>
                <a:spcPts val="0"/>
              </a:spcBef>
              <a:spcAft>
                <a:spcPts val="0"/>
              </a:spcAft>
              <a:buClrTx/>
              <a:buSzTx/>
              <a:buNone/>
              <a:tabLst>
                <a:tab pos="5462270" algn="l"/>
              </a:tabLst>
              <a:defRPr/>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读准字音</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5462270" algn="l"/>
              </a:tabLst>
              <a:defRPr/>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①嗜血(</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②禀性(</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5462270" algn="l"/>
              </a:tabLst>
              <a:defRPr/>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③汲汲(</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④摒弃(</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5462270" algn="l"/>
              </a:tabLst>
              <a:defRPr/>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⑤熏陶(</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⑥精辟(</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6_AN.2_1#0e5276fb5.bracket?pid=8d9895e12&amp;color=0,0,0&amp;vpa=1&amp;vtp=1&amp;bbb=1"/>
          <p:cNvSpPr/>
          <p:nvPr/>
        </p:nvSpPr>
        <p:spPr>
          <a:xfrm>
            <a:off x="1778667" y="1829774"/>
            <a:ext cx="6937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shì</a:t>
            </a:r>
            <a:endParaRPr lang="en-US" altLang="zh-CN" sz="2800" dirty="0"/>
          </a:p>
        </p:txBody>
      </p:sp>
      <p:sp>
        <p:nvSpPr>
          <p:cNvPr id="5" name="QB_6_AN.3_1#0e5276fb5.bracket?pid=8d9895e12&amp;color=0,0,0&amp;vpa=2&amp;vtp=1&amp;bbb=1"/>
          <p:cNvSpPr/>
          <p:nvPr/>
        </p:nvSpPr>
        <p:spPr>
          <a:xfrm>
            <a:off x="7292372" y="1829774"/>
            <a:ext cx="949325"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bǐnɡ</a:t>
            </a:r>
            <a:endParaRPr lang="en-US" altLang="zh-CN" sz="2800" dirty="0"/>
          </a:p>
        </p:txBody>
      </p:sp>
      <p:sp>
        <p:nvSpPr>
          <p:cNvPr id="6" name="QB_6_AN.4_1#0e5276fb5.bracket?pid=8d9895e12&amp;color=0,0,0&amp;vpa=3&amp;vtp=1&amp;bbb=1"/>
          <p:cNvSpPr/>
          <p:nvPr/>
        </p:nvSpPr>
        <p:spPr>
          <a:xfrm>
            <a:off x="1791367" y="2477474"/>
            <a:ext cx="476250"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jí</a:t>
            </a:r>
            <a:endParaRPr lang="en-US" altLang="zh-CN" sz="2800" dirty="0"/>
          </a:p>
        </p:txBody>
      </p:sp>
      <p:sp>
        <p:nvSpPr>
          <p:cNvPr id="7" name="QB_6_AN.5_1#0e5276fb5.bracket?pid=8d9895e12&amp;color=0,0,0&amp;vpa=4&amp;vtp=1&amp;bbb=1"/>
          <p:cNvSpPr/>
          <p:nvPr/>
        </p:nvSpPr>
        <p:spPr>
          <a:xfrm>
            <a:off x="7292372" y="2477474"/>
            <a:ext cx="949325"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bìnɡ</a:t>
            </a:r>
            <a:endParaRPr lang="en-US" altLang="zh-CN" sz="2800" dirty="0"/>
          </a:p>
        </p:txBody>
      </p:sp>
      <p:sp>
        <p:nvSpPr>
          <p:cNvPr id="8" name="QB_6_AN.6_1#0e5276fb5.bracket?pid=8d9895e12&amp;color=0,0,0&amp;vpa=5&amp;vtp=1&amp;bbb=1"/>
          <p:cNvSpPr/>
          <p:nvPr/>
        </p:nvSpPr>
        <p:spPr>
          <a:xfrm>
            <a:off x="1791367" y="3125174"/>
            <a:ext cx="8334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xūn</a:t>
            </a:r>
            <a:endParaRPr lang="en-US" altLang="zh-CN" sz="2800" dirty="0"/>
          </a:p>
        </p:txBody>
      </p:sp>
      <p:sp>
        <p:nvSpPr>
          <p:cNvPr id="9" name="QB_6_AN.7_1#0e5276fb5.bracket?pid=8d9895e12&amp;color=0,0,0&amp;vpa=6&amp;vtp=1&amp;bbb=1"/>
          <p:cNvSpPr/>
          <p:nvPr/>
        </p:nvSpPr>
        <p:spPr>
          <a:xfrm>
            <a:off x="7216172" y="3125174"/>
            <a:ext cx="555625"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pì</a:t>
            </a:r>
            <a:endParaRPr lang="en-US" altLang="zh-CN" sz="2800" dirty="0"/>
          </a:p>
        </p:txBody>
      </p:sp>
      <p:sp>
        <p:nvSpPr>
          <p:cNvPr id="10" name="QB_6_BD.1_1#0e5276fb5?sp=1&amp;pid=8d9895e12&amp;color=0,0,0&amp;vtp=1&amp;bbb=1&amp;zzd= 3"/>
          <p:cNvSpPr/>
          <p:nvPr/>
        </p:nvSpPr>
        <p:spPr>
          <a:xfrm>
            <a:off x="1127030" y="24825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B_6_BD.1_1#0e5276fb5?sp=1&amp;pid=8d9895e12&amp;color=0,0,0&amp;vtp=1&amp;bbb=1&amp;zzd= 3"/>
          <p:cNvSpPr/>
          <p:nvPr/>
        </p:nvSpPr>
        <p:spPr>
          <a:xfrm>
            <a:off x="6589935" y="24825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B_6_BD.1_1#0e5276fb5?sp=1&amp;pid=8d9895e12&amp;color=0,0,0&amp;vtp=1&amp;bbb=1&amp;zzd= 5"/>
          <p:cNvSpPr/>
          <p:nvPr/>
        </p:nvSpPr>
        <p:spPr>
          <a:xfrm>
            <a:off x="1127030" y="31302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B_6_BD.1_1#0e5276fb5?sp=1&amp;pid=8d9895e12&amp;color=0,0,0&amp;vtp=1&amp;bbb=1&amp;zzd= 5"/>
          <p:cNvSpPr/>
          <p:nvPr/>
        </p:nvSpPr>
        <p:spPr>
          <a:xfrm>
            <a:off x="6589935" y="31302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B_6_BD.1_1#0e5276fb5?sp=1&amp;pid=8d9895e12&amp;color=0,0,0&amp;vtp=1&amp;bbb=1&amp;zzd= 7"/>
          <p:cNvSpPr/>
          <p:nvPr/>
        </p:nvSpPr>
        <p:spPr>
          <a:xfrm>
            <a:off x="1127030" y="37906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B_6_BD.1_1#0e5276fb5?sp=1&amp;pid=8d9895e12&amp;color=0,0,0&amp;vtp=1&amp;bbb=1&amp;zzd= 7"/>
          <p:cNvSpPr/>
          <p:nvPr/>
        </p:nvSpPr>
        <p:spPr>
          <a:xfrm>
            <a:off x="6945535" y="37906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wipe(left)">
                                      <p:cBhvr>
                                        <p:cTn id="31" dur="500"/>
                                        <p:tgtEl>
                                          <p:spTgt spid="7">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ipe(left)">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wipe(left)">
                                      <p:cBhvr>
                                        <p:cTn id="39" dur="500"/>
                                        <p:tgtEl>
                                          <p:spTgt spid="8">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wipe(left)">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wipe(left)">
                                      <p:cBhvr>
                                        <p:cTn id="47" dur="500"/>
                                        <p:tgtEl>
                                          <p:spTgt spid="9">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wipe(left)">
                                      <p:cBhvr>
                                        <p:cTn id="5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_1#c366b0558?sp=1&amp;pid=8d9895e12&amp;color=0,0,0&amp;vtp=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写对字形</a:t>
            </a:r>
            <a:endParaRPr lang="en-US" altLang="zh-CN" sz="2800" dirty="0"/>
          </a:p>
        </p:txBody>
      </p:sp>
      <p:sp>
        <p:nvSpPr>
          <p:cNvPr id="3" name="QB_6_BD.8_2#c366b0558?bid=1&amp;pid=8d9895e12&amp;color=0,0,0&amp;vtp=1"/>
          <p:cNvSpPr/>
          <p:nvPr/>
        </p:nvSpPr>
        <p:spPr>
          <a:xfrm>
            <a:off x="1366712" y="1099391"/>
            <a:ext cx="2111375" cy="1295400"/>
          </a:xfrm>
          <a:prstGeom prst="rect">
            <a:avLst/>
          </a:prstGeom>
          <a:noFill/>
        </p:spPr>
        <p:txBody>
          <a:bodyPr wrap="square" lIns="0" tIns="0" rIns="0" bIns="0" rtlCol="0" anchor="t"/>
          <a:lstStyle/>
          <a:p>
            <a:pPr algn="l"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a:t>
            </a: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ā</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)弃</a:t>
            </a:r>
            <a:endParaRPr lang="en-US" altLang="zh-CN" sz="2800" dirty="0"/>
          </a:p>
          <a:p>
            <a:pPr algn="l"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a:t>
            </a: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ā</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)秀</a:t>
            </a:r>
            <a:endParaRPr lang="en-US" altLang="zh-CN" sz="2800" dirty="0"/>
          </a:p>
        </p:txBody>
      </p:sp>
      <p:sp>
        <p:nvSpPr>
          <p:cNvPr id="5" name="QB_6_BD.8_4#c366b0558?bid=2&amp;pid=8d9895e12&amp;color=0,0,0&amp;vtp=1"/>
          <p:cNvSpPr/>
          <p:nvPr/>
        </p:nvSpPr>
        <p:spPr>
          <a:xfrm>
            <a:off x="1366712" y="2440511"/>
            <a:ext cx="1716088" cy="1295400"/>
          </a:xfrm>
          <a:prstGeom prst="rect">
            <a:avLst/>
          </a:prstGeom>
          <a:noFill/>
        </p:spPr>
        <p:txBody>
          <a:bodyPr wrap="square" lIns="0" tIns="0" rIns="0" bIns="0" rtlCol="0" anchor="t"/>
          <a:lstStyle/>
          <a:p>
            <a:pPr algn="l"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sī(</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)拼</a:t>
            </a:r>
            <a:endParaRPr lang="en-US" altLang="zh-CN" sz="2800" dirty="0"/>
          </a:p>
          <a:p>
            <a:pPr algn="l"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sī(</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)扯</a:t>
            </a:r>
            <a:endParaRPr lang="en-US" altLang="zh-CN" sz="2800" dirty="0"/>
          </a:p>
        </p:txBody>
      </p:sp>
      <p:sp>
        <p:nvSpPr>
          <p:cNvPr id="6" name="QB_6_AN.9_1#c366b0558.bracket?pid=8d9895e12&amp;color=0,0,0&amp;vpa=7&amp;vtp=1"/>
          <p:cNvSpPr/>
          <p:nvPr/>
        </p:nvSpPr>
        <p:spPr>
          <a:xfrm>
            <a:off x="2135855" y="110701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捐</a:t>
            </a:r>
            <a:endParaRPr lang="en-US" altLang="zh-CN" sz="2800" dirty="0"/>
          </a:p>
        </p:txBody>
      </p:sp>
      <p:sp>
        <p:nvSpPr>
          <p:cNvPr id="7" name="QB_6_AN.10_1#c366b0558.bracket?pid=8d9895e12&amp;color=0,0,0&amp;vpa=8&amp;vtp=1"/>
          <p:cNvSpPr/>
          <p:nvPr/>
        </p:nvSpPr>
        <p:spPr>
          <a:xfrm>
            <a:off x="2135855" y="175471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娟</a:t>
            </a:r>
            <a:endParaRPr lang="en-US" altLang="zh-CN" sz="2800" dirty="0"/>
          </a:p>
        </p:txBody>
      </p:sp>
      <p:sp>
        <p:nvSpPr>
          <p:cNvPr id="8" name="QB_6_AN.11_1#c366b0558.bracket?pid=8d9895e12&amp;color=0,0,0&amp;vpa=9&amp;vtp=1"/>
          <p:cNvSpPr/>
          <p:nvPr/>
        </p:nvSpPr>
        <p:spPr>
          <a:xfrm>
            <a:off x="1740569" y="244813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厮</a:t>
            </a:r>
            <a:endParaRPr lang="en-US" altLang="zh-CN" sz="2800" dirty="0"/>
          </a:p>
        </p:txBody>
      </p:sp>
      <p:sp>
        <p:nvSpPr>
          <p:cNvPr id="9" name="QB_6_AN.12_1#c366b0558.bracket?pid=8d9895e12&amp;color=0,0,0&amp;vpa=10&amp;vtp=1"/>
          <p:cNvSpPr/>
          <p:nvPr/>
        </p:nvSpPr>
        <p:spPr>
          <a:xfrm>
            <a:off x="1740569" y="309583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撕</a:t>
            </a:r>
            <a:endParaRPr lang="en-US" altLang="zh-CN" sz="2800" dirty="0"/>
          </a:p>
        </p:txBody>
      </p:sp>
      <p:sp>
        <p:nvSpPr>
          <p:cNvPr id="10" name="QB_6_BD.8_2#c366b0558?bid=1&amp;pid=8d9895e12&amp;color=0,0,0&amp;vtp=1"/>
          <p:cNvSpPr/>
          <p:nvPr/>
        </p:nvSpPr>
        <p:spPr>
          <a:xfrm>
            <a:off x="612649" y="1482931"/>
            <a:ext cx="525463" cy="647700"/>
          </a:xfrm>
          <a:prstGeom prst="rect">
            <a:avLst/>
          </a:prstGeom>
          <a:noFill/>
        </p:spPr>
        <p:txBody>
          <a:bodyPr wrap="square" lIns="0" tIns="0" rIns="0" bIns="0" rtlCol="0" anchor="t"/>
          <a:lstStyle/>
          <a:p>
            <a:pPr algn="l"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endParaRPr lang="en-US" altLang="zh-CN" sz="2800" dirty="0"/>
          </a:p>
          <a:p>
            <a:pPr algn="l" latinLnBrk="1">
              <a:lnSpc>
                <a:spcPct val="150000"/>
              </a:lnSpc>
            </a:pPr>
            <a:endParaRPr lang="en-US" altLang="zh-CN" sz="2800" dirty="0"/>
          </a:p>
        </p:txBody>
      </p:sp>
      <p:sp>
        <p:nvSpPr>
          <p:cNvPr id="11" name="SystemAddBraceShape"/>
          <p:cNvSpPr/>
          <p:nvPr/>
        </p:nvSpPr>
        <p:spPr>
          <a:xfrm>
            <a:off x="1112712" y="1353391"/>
            <a:ext cx="76200" cy="89916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QB_6_BD.8_4#c366b0558?bid=2&amp;pid=8d9895e12&amp;color=0,0,0&amp;vtp=1"/>
          <p:cNvSpPr/>
          <p:nvPr/>
        </p:nvSpPr>
        <p:spPr>
          <a:xfrm>
            <a:off x="612649" y="2824051"/>
            <a:ext cx="525463" cy="647700"/>
          </a:xfrm>
          <a:prstGeom prst="rect">
            <a:avLst/>
          </a:prstGeom>
          <a:noFill/>
        </p:spPr>
        <p:txBody>
          <a:bodyPr wrap="square" lIns="0" tIns="0" rIns="0" bIns="0" rtlCol="0" anchor="t"/>
          <a:lstStyle/>
          <a:p>
            <a:pPr algn="l"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endParaRPr lang="en-US" altLang="zh-CN" sz="2800" dirty="0"/>
          </a:p>
          <a:p>
            <a:pPr algn="l" latinLnBrk="1">
              <a:lnSpc>
                <a:spcPct val="150000"/>
              </a:lnSpc>
            </a:pPr>
            <a:endParaRPr lang="en-US" altLang="zh-CN" sz="2800" dirty="0"/>
          </a:p>
        </p:txBody>
      </p:sp>
      <p:sp>
        <p:nvSpPr>
          <p:cNvPr id="13" name="SystemAddBraceShape"/>
          <p:cNvSpPr/>
          <p:nvPr/>
        </p:nvSpPr>
        <p:spPr>
          <a:xfrm>
            <a:off x="1112712" y="2694511"/>
            <a:ext cx="76200" cy="89916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left)">
                                      <p:cBhvr>
                                        <p:cTn id="7" dur="500"/>
                                        <p:tgtEl>
                                          <p:spTgt spid="6">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left)">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P spid="9"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3_1#62887cf98?pid=8d9895e12&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辨析词义</a:t>
            </a:r>
            <a:endParaRPr lang="en-US" altLang="zh-CN" sz="2800" dirty="0"/>
          </a:p>
        </p:txBody>
      </p:sp>
      <p:sp>
        <p:nvSpPr>
          <p:cNvPr id="3" name="QB_7_BD.14_1#1322c8eff?sp=1&amp;pid=62887cf98&amp;color=0,0,0&amp;vtp=1&amp;bbb=1"/>
          <p:cNvSpPr/>
          <p:nvPr/>
        </p:nvSpPr>
        <p:spPr>
          <a:xfrm>
            <a:off x="612648" y="1099391"/>
            <a:ext cx="10963656" cy="635000"/>
          </a:xfrm>
          <a:prstGeom prst="rect">
            <a:avLst/>
          </a:prstGeom>
          <a:noFill/>
        </p:spPr>
        <p:txBody>
          <a:bodyPr wrap="none" lIns="0" tIns="0" rIns="0" bIns="0" rtlCol="0" anchor="t"/>
          <a:lstStyle/>
          <a:p>
            <a:pPr algn="l" latinLnBrk="1">
              <a:lnSpc>
                <a:spcPts val="50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怜悯·怜惜</a:t>
            </a:r>
            <a:endParaRPr lang="en-US" altLang="zh-CN" sz="2800" dirty="0"/>
          </a:p>
        </p:txBody>
      </p:sp>
      <p:pic>
        <p:nvPicPr>
          <p:cNvPr id="4" name="QB_7_BD.14_1#1322c8eff?pid=62887cf98&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1949656"/>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7_BD.14_2#1322c8eff?pid=62887cf98&amp;color=0,0,0&amp;vtp=1&amp;bbb=1&amp;hb=1"/>
          <p:cNvSpPr/>
          <p:nvPr/>
        </p:nvSpPr>
        <p:spPr>
          <a:xfrm>
            <a:off x="612648" y="1725628"/>
            <a:ext cx="10963656" cy="2590800"/>
          </a:xfrm>
          <a:prstGeom prst="rect">
            <a:avLst/>
          </a:prstGeom>
          <a:noFill/>
        </p:spPr>
        <p:txBody>
          <a:bodyPr wrap="none" lIns="0" tIns="0" rIns="0" bIns="0" rtlCol="0" anchor="t"/>
          <a:lstStyle/>
          <a:p>
            <a:pPr algn="l" latinLnBrk="1">
              <a:lnSpc>
                <a:spcPts val="5100"/>
              </a:lnSpc>
            </a:pPr>
            <a:r>
              <a:rPr lang="en-US" altLang="zh-CN" sz="900" b="0" i="0" kern="0" smtClea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二者都有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的意思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但在语义侧重点和使用语境上有一些</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细微的差别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怜悯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对遭遇不幸的人表示同情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怜惜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同情爱护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怜</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是对弱者的同情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怜惜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除了对弱者表示同情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还有一种发自内</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心的不含嘲讽的爱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pic>
        <p:nvPicPr>
          <p:cNvPr id="6" name="QB_7_BD.14_2#1322c8eff?pid=62887cf98&amp;color=0,0,0&amp;tib=255,255,255&amp;iip=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4565856"/>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B_7_BD.14_3#1322c8eff?pid=62887cf98&amp;color=0,0,0&amp;vtp=1&amp;bbb=1&amp;hb=1"/>
          <p:cNvSpPr/>
          <p:nvPr/>
        </p:nvSpPr>
        <p:spPr>
          <a:xfrm>
            <a:off x="612648" y="4341828"/>
            <a:ext cx="10963656" cy="1295400"/>
          </a:xfrm>
          <a:prstGeom prst="rect">
            <a:avLst/>
          </a:prstGeom>
          <a:noFill/>
        </p:spPr>
        <p:txBody>
          <a:bodyPr wrap="none" lIns="0" tIns="0" rIns="0" bIns="0" rtlCol="0" anchor="t"/>
          <a:lstStyle/>
          <a:p>
            <a:pPr algn="l" latinLnBrk="1">
              <a:lnSpc>
                <a:spcPts val="5100"/>
              </a:lnSpc>
            </a:pPr>
            <a:r>
              <a:rPr lang="en-US" altLang="zh-CN" sz="900" b="0" i="0" kern="0" smtClea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时隔多年，聂赫留朵夫听说了玛丝洛娃的悲惨遭遇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不由得生</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出了浓浓的</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sp>
        <p:nvSpPr>
          <p:cNvPr id="8" name="QB_7_AN.15_1#1322c8eff.blank?pid=62887cf98&amp;color=0,0,0&amp;vpa=11&amp;vtp=1&amp;bbb=1"/>
          <p:cNvSpPr/>
          <p:nvPr/>
        </p:nvSpPr>
        <p:spPr>
          <a:xfrm>
            <a:off x="2400967" y="4959048"/>
            <a:ext cx="97313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怜悯</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wipe(left)">
                                      <p:cBhvr>
                                        <p:cTn id="7" dur="500"/>
                                        <p:tgtEl>
                                          <p:spTgt spid="8">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wipe(left)">
                                      <p:cBhvr>
                                        <p:cTn id="1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6_1#0299737ae?sp=1&amp;pid=62887cf98&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充耳不闻·置若罔闻</a:t>
            </a:r>
            <a:endParaRPr lang="en-US" altLang="zh-CN" sz="2800" dirty="0"/>
          </a:p>
        </p:txBody>
      </p:sp>
      <p:pic>
        <p:nvPicPr>
          <p:cNvPr id="3" name="QB_7_BD.16_1#0299737ae?pid=62887cf98&amp;color=0,0,0&amp;tib=255,255,255&amp;iip=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1323419"/>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7_BD.16_2#0299737ae?pid=62887cf98&amp;color=0,0,0&amp;vtp=1&amp;bbb=1&amp;hb=1"/>
          <p:cNvSpPr/>
          <p:nvPr/>
        </p:nvSpPr>
        <p:spPr>
          <a:xfrm>
            <a:off x="612648" y="1099391"/>
            <a:ext cx="10963656" cy="2590800"/>
          </a:xfrm>
          <a:prstGeom prst="rect">
            <a:avLst/>
          </a:prstGeom>
          <a:noFill/>
        </p:spPr>
        <p:txBody>
          <a:bodyPr wrap="none" lIns="0" tIns="0" rIns="0" bIns="0" rtlCol="0" anchor="t"/>
          <a:lstStyle/>
          <a:p>
            <a:pPr algn="l" latinLnBrk="1">
              <a:lnSpc>
                <a:spcPts val="5100"/>
              </a:lnSpc>
            </a:pPr>
            <a:r>
              <a:rPr lang="en-US" altLang="zh-CN" sz="900" b="0" i="0" kern="0" smtClea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二者都有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不听取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的意思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充耳不闻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塞住耳朵不听</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形容不愿</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听取别人的意见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置若罔闻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放在一边儿不管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好像没听见一样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形容不重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不关心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充耳不闻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指故意不听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置若罔闻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指听了他人的话但不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理睬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不搭理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pic>
        <p:nvPicPr>
          <p:cNvPr id="5" name="QB_7_BD.16_2#0299737ae?pid=62887cf98&amp;color=0,0,0&amp;tib=255,255,255&amp;iip=4&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3939619"/>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B_7_BD.16_3#0299737ae?pid=62887cf98&amp;color=0,0,0&amp;vtp=1&amp;bbb=1&amp;hb=1"/>
          <p:cNvSpPr/>
          <p:nvPr/>
        </p:nvSpPr>
        <p:spPr>
          <a:xfrm>
            <a:off x="612648" y="3715591"/>
            <a:ext cx="10963656" cy="1295400"/>
          </a:xfrm>
          <a:prstGeom prst="rect">
            <a:avLst/>
          </a:prstGeom>
          <a:noFill/>
        </p:spPr>
        <p:txBody>
          <a:bodyPr wrap="none" lIns="0" tIns="0" rIns="0" bIns="0" rtlCol="0" anchor="t"/>
          <a:lstStyle/>
          <a:p>
            <a:pPr algn="l" latinLnBrk="1">
              <a:lnSpc>
                <a:spcPts val="5100"/>
              </a:lnSpc>
            </a:pPr>
            <a:r>
              <a:rPr lang="en-US" altLang="zh-CN" sz="900" b="0" i="0" kern="0" smtClea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贾元春被封为贵妃，宁荣两府上下里外，莫不欣然踊跃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只有</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贾宝玉</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sp>
        <p:nvSpPr>
          <p:cNvPr id="7" name="QB_7_AN.17_1#0299737ae.blank?pid=62887cf98&amp;color=0,0,0&amp;vpa=12&amp;vtp=1&amp;bbb=1"/>
          <p:cNvSpPr/>
          <p:nvPr/>
        </p:nvSpPr>
        <p:spPr>
          <a:xfrm>
            <a:off x="1689767" y="4332811"/>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置若罔闻</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8_1#409533041?sp=1&amp;pid=8d9895e12&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积累成语</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请根据词义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，在横线上填写恰当的课内成语。</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把不同的事物混在一起，说成是同样的事物。</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形容公开地、无所顾忌地做坏事。</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：原指感激的心情如同亲身受到对方的恩惠一样</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多用来代替别人表示谢意），现多指虽未亲身经历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但感受就同亲</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身经历过一样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6_AN.19_1#409533041.blank?pid=8d9895e12&amp;color=0,0,0&amp;vpa=13&amp;vtp=1&amp;bbb=1"/>
          <p:cNvSpPr/>
          <p:nvPr/>
        </p:nvSpPr>
        <p:spPr>
          <a:xfrm>
            <a:off x="978566" y="17329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混为一谈</a:t>
            </a:r>
            <a:endParaRPr lang="en-US" altLang="zh-CN" sz="2800" dirty="0"/>
          </a:p>
        </p:txBody>
      </p:sp>
      <p:sp>
        <p:nvSpPr>
          <p:cNvPr id="4" name="QB_6_AN.20_1#409533041.blank?pid=8d9895e12&amp;color=0,0,0&amp;vpa=14&amp;vtp=1&amp;bbb=1"/>
          <p:cNvSpPr/>
          <p:nvPr/>
        </p:nvSpPr>
        <p:spPr>
          <a:xfrm>
            <a:off x="978566" y="23806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明目张胆</a:t>
            </a:r>
            <a:endParaRPr lang="en-US" altLang="zh-CN" sz="2800" dirty="0"/>
          </a:p>
        </p:txBody>
      </p:sp>
      <p:sp>
        <p:nvSpPr>
          <p:cNvPr id="5" name="QB_6_AN.21_1#409533041.blank?pid=8d9895e12&amp;color=0,0,0&amp;vpa=15&amp;vtp=1&amp;bbb=1"/>
          <p:cNvSpPr/>
          <p:nvPr/>
        </p:nvSpPr>
        <p:spPr>
          <a:xfrm>
            <a:off x="978566" y="30283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感同身受</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_1#409533041?pid=8d9895e12&amp;color=0,0,0&amp;mp=1&amp;vtp=1&amp;bt=1&amp;bbb=1"/>
          <p:cNvSpPr/>
          <p:nvPr/>
        </p:nvSpPr>
        <p:spPr>
          <a:xfrm>
            <a:off x="612648" y="466344"/>
            <a:ext cx="10963656" cy="2590800"/>
          </a:xfrm>
          <a:prstGeom prst="rect">
            <a:avLst/>
          </a:prstGeom>
          <a:noFill/>
        </p:spPr>
        <p:txBody>
          <a:bodyPr wrap="none" lIns="0" tIns="0" rIns="0" bIns="0" rtlCol="0" anchor="t"/>
          <a:lstStyle/>
          <a:p>
            <a:pPr algn="l"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对令人感动或应该关注的事情毫无反应或漠不关心。</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不受任何约束，形容自由自在。</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设想自己处在别人的地位或境遇中。</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⑦</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好像没有那么回事似的，形容不动声色或漠不关心。</a:t>
            </a:r>
            <a:endParaRPr lang="en-US" altLang="zh-CN" sz="2800" dirty="0"/>
          </a:p>
        </p:txBody>
      </p:sp>
      <p:sp>
        <p:nvSpPr>
          <p:cNvPr id="3" name="QB_6_AN.23_1#409533041.blank?pid=8d9895e12&amp;color=0,0,0&amp;mp=1&amp;vpa=16&amp;vtp=1&amp;bbb=1"/>
          <p:cNvSpPr/>
          <p:nvPr/>
        </p:nvSpPr>
        <p:spPr>
          <a:xfrm>
            <a:off x="978566" y="435864"/>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无动于衷</a:t>
            </a:r>
            <a:endParaRPr lang="en-US" altLang="zh-CN" sz="2800" dirty="0"/>
          </a:p>
        </p:txBody>
      </p:sp>
      <p:sp>
        <p:nvSpPr>
          <p:cNvPr id="4" name="QB_6_AN.24_1#409533041.blank?pid=8d9895e12&amp;color=0,0,0&amp;mp=1&amp;vpa=17&amp;vtp=1&amp;bbb=1"/>
          <p:cNvSpPr/>
          <p:nvPr/>
        </p:nvSpPr>
        <p:spPr>
          <a:xfrm>
            <a:off x="978566" y="1083564"/>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无拘无束</a:t>
            </a:r>
            <a:endParaRPr lang="en-US" altLang="zh-CN" sz="2800" dirty="0"/>
          </a:p>
        </p:txBody>
      </p:sp>
      <p:sp>
        <p:nvSpPr>
          <p:cNvPr id="5" name="QB_6_AN.25_1#409533041.blank?pid=8d9895e12&amp;color=0,0,0&amp;mp=1&amp;vpa=18&amp;vtp=1&amp;bbb=1"/>
          <p:cNvSpPr/>
          <p:nvPr/>
        </p:nvSpPr>
        <p:spPr>
          <a:xfrm>
            <a:off x="978566" y="1731264"/>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设身处地</a:t>
            </a:r>
            <a:endParaRPr lang="en-US" altLang="zh-CN" sz="2800" dirty="0"/>
          </a:p>
        </p:txBody>
      </p:sp>
      <p:sp>
        <p:nvSpPr>
          <p:cNvPr id="6" name="QB_6_AN.26_1#409533041.blank?pid=8d9895e12&amp;color=0,0,0&amp;mp=1&amp;vpa=19&amp;vtp=1&amp;bbb=1"/>
          <p:cNvSpPr/>
          <p:nvPr/>
        </p:nvSpPr>
        <p:spPr>
          <a:xfrm>
            <a:off x="978566" y="2378964"/>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若无其事</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wipe(left)">
                                      <p:cBhvr>
                                        <p:cTn id="31" dur="500"/>
                                        <p:tgtEl>
                                          <p:spTgt spid="6">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wipe(left)">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7_1#ebef9cbf6?sp=1&amp;pid=8d9895e12&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正确使用标点符号——问号</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下列各句中的问号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，和“是处在既不担心别人对自己作恶</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的境地更</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幸福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，还是处于全面依附的地位</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的指挥更幸福？”中的问号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作用</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相同的一项是(</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9_1#ebef9cbf6.choices?pid=8d9895e12&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人的正确思想是从哪里来的？是从天上掉下来的吗？不是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是自己</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头脑里固有的吗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？不是。人的正确思想，只能从社会实践中来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只能</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从社会的生产斗争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、阶级斗争和科学实验这三项实践中来。</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“你多大了？”“十九。”“参加革命几年了？”“一年。”</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然而她是从四叔家出去就成了乞丐的呢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还是先到卫老婆子家然后</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再成乞丐的呢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座中泣下谁最多？江州司马青衫湿。</a:t>
            </a:r>
            <a:endParaRPr lang="en-US" altLang="zh-CN" sz="2800" dirty="0"/>
          </a:p>
        </p:txBody>
      </p:sp>
      <p:sp>
        <p:nvSpPr>
          <p:cNvPr id="3" name="QC_6_AN.28_1#ebef9cbf6.bracket?pid=8d9895e12&amp;color=0,0,0&amp;vpa=20&amp;vtp=1&amp;answeroption=C"/>
          <p:cNvSpPr txBox="1"/>
          <p:nvPr/>
        </p:nvSpPr>
        <p:spPr>
          <a:xfrm>
            <a:off x="485648" y="3112140"/>
            <a:ext cx="564257" cy="677108"/>
          </a:xfrm>
          <a:prstGeom prst="rect">
            <a:avLst/>
          </a:prstGeom>
          <a:noFill/>
        </p:spPr>
        <p:txBody>
          <a:bodyPr vert="horz" wrap="none" lIns="0" tIns="0" rIns="0" bIns="0" rtlCol="0">
            <a:spAutoFit/>
          </a:bodyPr>
          <a:lstStyle/>
          <a:p>
            <a:r>
              <a:rPr lang="zh-CN" altLang="en-US" sz="4400" b="1" smtClean="0">
                <a:solidFill>
                  <a:srgbClr val="FF0000"/>
                </a:solidFill>
                <a:latin typeface="华文细黑" panose="02010600040101010101" pitchFamily="2" charset="-122"/>
              </a:rPr>
              <a:t>√</a:t>
            </a:r>
            <a:endParaRPr lang="zh-CN" altLang="en-US" sz="4400" b="1">
              <a:solidFill>
                <a:srgbClr val="FF0000"/>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0_1#ebef9cbf6?pid=8d9895e12&amp;color=0,0,0&amp;mp=1&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C项和题干中的问号都用于选择问句的末尾。A项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用于设问句</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的末尾</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。B项，用于疑问句的末尾。D项，用于设问句的末尾。</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3af708036?pid=8d9895e12&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语用知识</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问号的常见用法及注意点</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常见用法</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用于句子末尾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表示疑问语气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包括反问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设问等疑问类</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使用问号主要根据语段前后有较大停顿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带有疑问语气和语调</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并不取决于句子的长短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一个外国人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毫无利己的动机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把中</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国人民的解放事业当作他自己的事业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这是什么精神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这是国际主义</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的精神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10e34233f.fixed?pid=1cff1d3dd&amp;color=0,173,163&amp;vtp=1&amp;bbb=1"/>
          <p:cNvSpPr/>
          <p:nvPr/>
        </p:nvSpPr>
        <p:spPr>
          <a:xfrm>
            <a:off x="877824" y="2624328"/>
            <a:ext cx="10981944" cy="722376"/>
          </a:xfrm>
          <a:prstGeom prst="rect">
            <a:avLst/>
          </a:prstGeom>
          <a:noFill/>
        </p:spPr>
        <p:txBody>
          <a:bodyPr wrap="none" lIns="0" tIns="0" rIns="0" bIns="0" rtlCol="0" anchor="b"/>
          <a:lstStyle/>
          <a:p>
            <a:pPr algn="l"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第一单元</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科学与文化论著研习——理论的价值</a:t>
            </a:r>
            <a:endParaRPr lang="en-US" altLang="zh-CN" sz="4000" dirty="0"/>
          </a:p>
        </p:txBody>
      </p:sp>
      <p:sp>
        <p:nvSpPr>
          <p:cNvPr id="3" name="C_3#10e34233f"/>
          <p:cNvSpPr/>
          <p:nvPr/>
        </p:nvSpPr>
        <p:spPr>
          <a:xfrm>
            <a:off x="877824" y="3419856"/>
            <a:ext cx="8997696" cy="9144"/>
          </a:xfrm>
          <a:prstGeom prst="line">
            <a:avLst/>
          </a:prstGeom>
          <a:noFill/>
          <a:ln w="28575">
            <a:solidFill>
              <a:srgbClr val="00ADA3"/>
            </a:solidFill>
            <a:prstDash val="solid"/>
          </a:ln>
        </p:spPr>
        <p:txBody>
          <a:bodyPr/>
          <a:lstStyle/>
          <a:p>
            <a:endParaRPr lang="zh-CN" altLang="en-US"/>
          </a:p>
        </p:txBody>
      </p:sp>
      <mc:AlternateContent xmlns:mc="http://schemas.openxmlformats.org/markup-compatibility/2006">
        <mc:Choice xmlns:a14="http://schemas.microsoft.com/office/drawing/2010/main" Requires="a14">
          <p:sp>
            <p:nvSpPr>
              <p:cNvPr id="4" name="C_3#10e34233f.fixed?pid=1cff1d3dd&amp;color=0,173,163&amp;vtp=1&amp;bbb=1"/>
              <p:cNvSpPr/>
              <p:nvPr/>
            </p:nvSpPr>
            <p:spPr>
              <a:xfrm>
                <a:off x="877824" y="3493008"/>
                <a:ext cx="10981944" cy="1019048"/>
              </a:xfrm>
              <a:prstGeom prst="rect">
                <a:avLst/>
              </a:prstGeom>
              <a:noFill/>
            </p:spPr>
            <p:txBody>
              <a:bodyPr wrap="none" lIns="0" tIns="0" rIns="0" bIns="0" rtlCol="0" anchor="t"/>
              <a:lstStyle/>
              <a:p>
                <a:pPr algn="l" latinLnBrk="1">
                  <a:lnSpc>
                    <a:spcPts val="4000"/>
                  </a:lnSpc>
                </a:pP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第4</a:t>
                </a:r>
                <a:r>
                  <a:rPr lang="en-US" altLang="zh-CN" sz="32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a:t>
                </a:r>
                <a:r>
                  <a:rPr lang="en-US" altLang="zh-CN" sz="3200" b="0" i="0">
                    <a:solidFill>
                      <a:srgbClr val="00ADA3"/>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3200" b="0" i="1"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32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32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sup>
                    </m:sSup>
                  </m:oMath>
                </a14:m>
                <a:r>
                  <a:rPr lang="en-US" altLang="zh-CN" sz="3200" b="0" i="0" smtClean="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修辞立其诚</a:t>
                </a:r>
                <a:r>
                  <a:rPr lang="en-US" altLang="zh-CN" sz="3200" b="0" i="0" smtClean="0">
                    <a:solidFill>
                      <a:srgbClr val="00ADA3"/>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3200" b="0" i="1"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32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32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sup>
                    </m:sSup>
                  </m:oMath>
                </a14:m>
                <a:r>
                  <a:rPr lang="en-US" altLang="zh-CN" sz="3200" b="0" i="0" dirty="0" smtClean="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怜悯是人的天性</a:t>
                </a:r>
                <a:endParaRPr lang="en-US" altLang="zh-CN" sz="3200" dirty="0"/>
              </a:p>
            </p:txBody>
          </p:sp>
        </mc:Choice>
        <mc:Fallback>
          <p:sp>
            <p:nvSpPr>
              <p:cNvPr id="4" name="C_3#10e34233f.fixed?pid=1cff1d3dd&amp;color=0,173,163&amp;vtp=1&amp;bbb=1"/>
              <p:cNvSpPr>
                <a:spLocks noRot="1" noChangeAspect="1" noMove="1" noResize="1" noEditPoints="1" noAdjustHandles="1" noChangeArrowheads="1" noChangeShapeType="1" noTextEdit="1"/>
              </p:cNvSpPr>
              <p:nvPr/>
            </p:nvSpPr>
            <p:spPr>
              <a:xfrm>
                <a:off x="877824" y="3493008"/>
                <a:ext cx="10981944" cy="1019048"/>
              </a:xfrm>
              <a:prstGeom prst="rect">
                <a:avLst/>
              </a:prstGeom>
              <a:blipFill rotWithShape="1">
                <a:blip r:embed="rId1"/>
                <a:stretch>
                  <a:fillRect l="-2" t="-1795" r="5" b="3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C_3_BD#10e34233f.fixed?pid=1cff1d3dd&amp;color=0,173,163&amp;vtp=1&amp;bbb=1"/>
              <p:cNvSpPr/>
              <p:nvPr/>
            </p:nvSpPr>
            <p:spPr>
              <a:xfrm>
                <a:off x="877824" y="4142232"/>
                <a:ext cx="10981944" cy="1019048"/>
              </a:xfrm>
              <a:prstGeom prst="rect">
                <a:avLst/>
              </a:prstGeom>
              <a:noFill/>
            </p:spPr>
            <p:txBody>
              <a:bodyPr wrap="none" lIns="0" tIns="0" rIns="0" bIns="0" rtlCol="0" anchor="t"/>
              <a:lstStyle/>
              <a:p>
                <a:pPr algn="l" latinLnBrk="1">
                  <a:lnSpc>
                    <a:spcPts val="4000"/>
                  </a:lnSpc>
                </a:pP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a:t>
                </a:r>
                <a:r>
                  <a:rPr lang="en-US" altLang="zh-CN" sz="32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3200" b="0" i="0">
                    <a:solidFill>
                      <a:srgbClr val="00ADA3"/>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3200" b="0" i="1"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32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32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sup>
                    </m:sSup>
                  </m:oMath>
                </a14:m>
                <a:r>
                  <a:rPr lang="en-US" altLang="zh-CN" sz="100" b="0" i="0" kern="0" spc="-99900" dirty="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3200" b="0" i="0" dirty="0" smtClean="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怜悯是人的天性</a:t>
                </a:r>
                <a:endParaRPr lang="en-US" altLang="zh-CN" sz="3200" dirty="0"/>
              </a:p>
            </p:txBody>
          </p:sp>
        </mc:Choice>
        <mc:Fallback>
          <p:sp>
            <p:nvSpPr>
              <p:cNvPr id="5" name="C_3_BD#10e34233f.fixed?pid=1cff1d3dd&amp;color=0,173,163&amp;vtp=1&amp;bbb=1"/>
              <p:cNvSpPr>
                <a:spLocks noRot="1" noChangeAspect="1" noMove="1" noResize="1" noEditPoints="1" noAdjustHandles="1" noChangeArrowheads="1" noChangeShapeType="1" noTextEdit="1"/>
              </p:cNvSpPr>
              <p:nvPr/>
            </p:nvSpPr>
            <p:spPr>
              <a:xfrm>
                <a:off x="877824" y="4142232"/>
                <a:ext cx="10981944" cy="1019048"/>
              </a:xfrm>
              <a:prstGeom prst="rect">
                <a:avLst/>
              </a:prstGeom>
              <a:blipFill rotWithShape="1">
                <a:blip r:embed="rId2"/>
                <a:stretch>
                  <a:fillRect l="-2" t="-1757" r="5"/>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3af708036?pid=8d9895e12&amp;color=0,0,0&amp;mp=1&amp;vtp=1&amp;bt=1&amp;bbb=1&amp;h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用于特指问句的末尾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什么样的社会才是最理想的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社会呢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用于是非问句的末尾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这事你不知道吗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用于叹词构成的疑问句的末尾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老杨的眉毛</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拧了个结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3af708036?pid=8d9895e12&amp;color=0,0,0&amp;mp=1&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选择问句中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通常只在最后一个选项的末尾用问号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各个选</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项之间一般用逗号隔开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当选项较短且选项之间几乎没有停顿时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项之间可不用逗号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当选项较多或较长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或有意突出各个选项的独立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性时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也可每个选项之后都用问号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诗中记述的这场战争究竟是真实的历史描述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还是诗人的虚构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要一个什么样的结尾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现实主义的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传统的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大团圆的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荒诞</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民族形式的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有象征意义的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3af708036?pid=8d9895e12&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注意点</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在多个问句连用或表达疑问语气加重时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可叠用问号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通常</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应先单用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再叠用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最多叠用三个问号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在没有异常强烈的情感表达</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需要时不宜叠用问号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这就是你的做法吗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你这个总经理是怎</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么当的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你怎么竟敢这样欺骗消费者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问号也有标号的用法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即用于句内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表示存疑或不详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吕不韦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235），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战国末秦相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3af708036?pid=8d9895e12&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使用问号应以句子表示疑问语气为依据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而并不根据句子中</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包含有疑问词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当含有疑问词的语段充当某种句子成分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而句子并不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表示疑问语气时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句末不用问号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我也不知道他究竟躲到什么地方去了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e0edb8bd2?pid=567303dc1&amp;color=0,0,0&amp;vtp=1&amp;bt=1&amp;bbb=1"/>
          <p:cNvSpPr/>
          <p:nvPr/>
        </p:nvSpPr>
        <p:spPr>
          <a:xfrm>
            <a:off x="612648" y="466344"/>
            <a:ext cx="10963656" cy="731520"/>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五、文意梳理</a:t>
            </a:r>
            <a:endParaRPr lang="en-US" altLang="zh-CN" sz="3200" dirty="0"/>
          </a:p>
        </p:txBody>
      </p:sp>
      <p:sp>
        <p:nvSpPr>
          <p:cNvPr id="3" name="QB_6_BD.31_1#dbf851462?sp=1&amp;pid=e0edb8bd2&amp;color=0,0,0&amp;vtp=1&amp;bbb=1"/>
          <p:cNvSpPr/>
          <p:nvPr/>
        </p:nvSpPr>
        <p:spPr>
          <a:xfrm>
            <a:off x="612648" y="1174454"/>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厘清结构</a:t>
            </a:r>
            <a:endParaRPr lang="en-US" altLang="zh-CN" sz="2800" dirty="0"/>
          </a:p>
        </p:txBody>
      </p:sp>
      <p:pic>
        <p:nvPicPr>
          <p:cNvPr id="4" name="QB_6_BD.31_2#dbf851462?pid=e0edb8bd2&amp;color=0,0,0&amp;tib=255,255,255&amp;vip=21#2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2649" y="1879346"/>
            <a:ext cx="7006433" cy="40478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6_AN.32_1#dbf851462.blank?pid=e0edb8bd2&amp;color=0,0,0&amp;vpa=21&amp;vtp=1"/>
          <p:cNvSpPr/>
          <p:nvPr/>
        </p:nvSpPr>
        <p:spPr>
          <a:xfrm>
            <a:off x="6269815" y="1928115"/>
            <a:ext cx="1170448" cy="260100"/>
          </a:xfrm>
          <a:prstGeom prst="rect">
            <a:avLst/>
          </a:prstGeom>
          <a:noFill/>
        </p:spPr>
        <p:txBody>
          <a:bodyPr wrap="none" lIns="0" tIns="0" rIns="0" bIns="0" rtlCol="0" anchor="b"/>
          <a:lstStyle/>
          <a:p>
            <a:pPr algn="ctr" latinLnBrk="1">
              <a:lnSpc>
                <a:spcPts val="2600"/>
              </a:lnSpc>
            </a:pPr>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天性</a:t>
            </a:r>
            <a:endParaRPr lang="en-US" altLang="zh-CN" sz="2100" dirty="0"/>
          </a:p>
        </p:txBody>
      </p:sp>
      <p:sp>
        <p:nvSpPr>
          <p:cNvPr id="6" name="QB_6_AN.33_1#dbf851462.blank?pid=e0edb8bd2&amp;color=0,0,0&amp;vpa=22&amp;vtp=1"/>
          <p:cNvSpPr/>
          <p:nvPr/>
        </p:nvSpPr>
        <p:spPr>
          <a:xfrm>
            <a:off x="3148620" y="2253239"/>
            <a:ext cx="1016014" cy="260100"/>
          </a:xfrm>
          <a:prstGeom prst="rect">
            <a:avLst/>
          </a:prstGeom>
          <a:noFill/>
        </p:spPr>
        <p:txBody>
          <a:bodyPr wrap="none" lIns="0" tIns="0" rIns="0" bIns="0" rtlCol="0" anchor="b"/>
          <a:lstStyle/>
          <a:p>
            <a:pPr algn="ctr" latinLnBrk="1">
              <a:lnSpc>
                <a:spcPts val="2600"/>
              </a:lnSpc>
            </a:pPr>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美德</a:t>
            </a:r>
            <a:endParaRPr lang="en-US" altLang="zh-CN" sz="2100" dirty="0"/>
          </a:p>
        </p:txBody>
      </p:sp>
      <p:sp>
        <p:nvSpPr>
          <p:cNvPr id="7" name="QB_6_AN.34_1#dbf851462.blank?pid=e0edb8bd2&amp;color=0,0,0&amp;vpa=23&amp;vtp=1"/>
          <p:cNvSpPr/>
          <p:nvPr/>
        </p:nvSpPr>
        <p:spPr>
          <a:xfrm>
            <a:off x="3888279" y="5176563"/>
            <a:ext cx="2568484" cy="292612"/>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是人类种种社会美德的基础</a:t>
            </a:r>
            <a:endParaRPr lang="en-US" altLang="zh-CN" sz="2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wipe(left)">
                                      <p:cBhvr>
                                        <p:cTn id="23"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5_1#dbc10e4e5?sp=1&amp;pid=e0edb8bd2&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概括主旨</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本文批驳了霍布斯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“人天生是恶人”的观点,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指出善是人的本性</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作为一种善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是人类最</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和最③</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的一种美德，</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阐述了怜悯心对于人类生活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对于调节</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的重要意义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6_AN.36_1#dbc10e4e5.blank?pid=e0edb8bd2&amp;color=0,0,0&amp;vpa=24&amp;vtp=1&amp;bbb=1"/>
          <p:cNvSpPr/>
          <p:nvPr/>
        </p:nvSpPr>
        <p:spPr>
          <a:xfrm>
            <a:off x="978566" y="1732920"/>
            <a:ext cx="1330325" cy="622300"/>
          </a:xfrm>
          <a:prstGeom prst="rect">
            <a:avLst/>
          </a:prstGeom>
          <a:noFill/>
        </p:spPr>
        <p:txBody>
          <a:bodyPr wrap="none" lIns="0" tIns="0" rIns="0" bIns="0" rtlCol="0" anchor="t"/>
          <a:lstStyle/>
          <a:p>
            <a:pPr algn="ctr" latinLnBrk="1">
              <a:lnSpc>
                <a:spcPts val="49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怜悯心</a:t>
            </a:r>
            <a:endParaRPr lang="en-US" altLang="zh-CN" sz="2800" dirty="0"/>
          </a:p>
        </p:txBody>
      </p:sp>
      <p:sp>
        <p:nvSpPr>
          <p:cNvPr id="4" name="QB_6_AN.37_1#dbc10e4e5.blank?pid=e0edb8bd2&amp;color=0,0,0&amp;vpa=25&amp;vtp=1&amp;bbb=1"/>
          <p:cNvSpPr/>
          <p:nvPr/>
        </p:nvSpPr>
        <p:spPr>
          <a:xfrm>
            <a:off x="6045866" y="1732920"/>
            <a:ext cx="97313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普遍</a:t>
            </a:r>
            <a:endParaRPr lang="en-US" altLang="zh-CN" sz="2800" dirty="0"/>
          </a:p>
        </p:txBody>
      </p:sp>
      <p:sp>
        <p:nvSpPr>
          <p:cNvPr id="5" name="QB_6_AN.38_1#dbc10e4e5.blank?pid=e0edb8bd2&amp;color=0,0,0&amp;vpa=26&amp;vtp=1&amp;bbb=1"/>
          <p:cNvSpPr/>
          <p:nvPr/>
        </p:nvSpPr>
        <p:spPr>
          <a:xfrm>
            <a:off x="8179467" y="1732920"/>
            <a:ext cx="97313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有用</a:t>
            </a:r>
            <a:endParaRPr lang="en-US" altLang="zh-CN" sz="2800" dirty="0"/>
          </a:p>
        </p:txBody>
      </p:sp>
      <p:sp>
        <p:nvSpPr>
          <p:cNvPr id="6" name="QB_6_AN.39_1#dbc10e4e5.blank?pid=e0edb8bd2&amp;color=0,0,0&amp;vpa=27&amp;vtp=1&amp;bbb=1"/>
          <p:cNvSpPr/>
          <p:nvPr/>
        </p:nvSpPr>
        <p:spPr>
          <a:xfrm>
            <a:off x="7023767" y="2380620"/>
            <a:ext cx="240188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人与人的关系</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wipe(left)">
                                      <p:cBhvr>
                                        <p:cTn id="31" dur="500"/>
                                        <p:tgtEl>
                                          <p:spTgt spid="6">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wipe(left)">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d3c4ae1ec.fixed?pid=10e34233f&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4000" dirty="0"/>
          </a:p>
        </p:txBody>
      </p:sp>
      <p:sp>
        <p:nvSpPr>
          <p:cNvPr id="3" name="C_4#d3c4ae1ec"/>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b6a75e334?pid=d3c4ae1ec&amp;color=0,0,0&amp;vtp=1&amp;bt=1&amp;bbb=1&amp;h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情境探究</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真和善是人类美好的品德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也是长期以来哲学领域探讨的重要话</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。《怜悯是人的天性》关注的是善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这篇文章蕴含着深刻的理性精</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神和人生智慧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。今天我们就这篇文章展开研讨，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进一步体会善的内涵</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思考其对我们立身处世的启发意义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b86eb9d76?pid=d3c4ae1ec&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任务一</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把握文本内容</a:t>
            </a:r>
            <a:endParaRPr lang="en-US" altLang="zh-CN" sz="3000" dirty="0"/>
          </a:p>
        </p:txBody>
      </p:sp>
      <p:sp>
        <p:nvSpPr>
          <p:cNvPr id="3" name="QB_6_BD.62_1#a72d3e96d?sp=1&amp;pid=b86eb9d76&amp;color=0,0,0&amp;vtp=1&amp;bbb=1&amp;hb=1&amp;hltap=1"/>
          <p:cNvSpPr/>
          <p:nvPr/>
        </p:nvSpPr>
        <p:spPr>
          <a:xfrm>
            <a:off x="612648" y="1115647"/>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阅读课文，根据文章内容，简要概括“怜悯心”的含义。（6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63_1#a72d3e96d?sp=1&amp;pid=b86eb9d76&amp;color=0,0,0&amp;vtp=1&amp;bbb=1&amp;hb=1&amp;hla=1"/>
          <p:cNvSpPr/>
          <p:nvPr/>
        </p:nvSpPr>
        <p:spPr>
          <a:xfrm>
            <a:off x="612648" y="1743027"/>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怜悯心就是人们所说的善意和友谊。</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怜悯心就是设身处地地</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为受苦的人着想的一种感情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，是最普遍的和最有用的美德。</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怜悯心</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是一种能缓和每一个人只知道顾自己的自爱心的自然的感情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怜悯</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心是柔弱和最容易遭受苦难折磨的人类在开始运用头脑思考以前就有</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的一种最应该具备的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、合乎自然的人心。（每点2分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答出其中三点即</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可）</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2_1#19d6cb92c?sp=1&amp;pid=b86eb9d76&amp;color=0,0,0&amp;vtp=1&amp;bt=1&amp;bbb=1&amp;hb=1&amp;hltap=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《怜悯是人的天性》中，后三段主要论述了什么内容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文章最后一段</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指出了怜悯之心的哪些作用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63_1#19d6cb92c?sp=1&amp;pid=b86eb9d76&amp;color=0,0,0&amp;vtp=1&amp;bt=1&amp;bbb=1&amp;hb=1&amp;hla=1"/>
          <p:cNvSpPr/>
          <p:nvPr/>
        </p:nvSpPr>
        <p:spPr>
          <a:xfrm>
            <a:off x="612648" y="173800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主要论述了即使是最败坏的风俗也难以将天然的怜悯心的</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力量摧毁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，人类的种种社会美德正是从怜悯心中派生出来的；（1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怜悯心能缓和每一个人只知道顾自己的自爱心</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有助于整个人类的互</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相保存</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；怜悯心对于人类生活、</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对于调节人与人的关系的重要意义</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目录1:567303dc1?lid=567303dc1&amp;cid=567303dc1&amp;tib=255,255,255&amp;vtp=1" descr="preencoded.png">
            <a:hlinkClick r:id="rId1" action="ppaction://hlinksldjump"/>
          </p:cNvPr>
          <p:cNvPicPr>
            <a:picLocks noChangeAspect="1"/>
          </p:cNvPicPr>
          <p:nvPr/>
        </p:nvPicPr>
        <p:blipFill>
          <a:blip r:embed="rId2"/>
          <a:stretch>
            <a:fillRect/>
          </a:stretch>
        </p:blipFill>
        <p:spPr>
          <a:xfrm>
            <a:off x="3236976" y="2029968"/>
            <a:ext cx="429768" cy="429768"/>
          </a:xfrm>
          <a:prstGeom prst="rect">
            <a:avLst/>
          </a:prstGeom>
        </p:spPr>
      </p:pic>
      <p:sp>
        <p:nvSpPr>
          <p:cNvPr id="3" name="C_1#目录1:567303dc1?lid=567303dc1&amp;cid=567303dc1&amp;vtp=1&amp;bt=1&amp;bbb=1">
            <a:hlinkClick r:id="rId1" action="ppaction://hlinksldjump"/>
          </p:cNvPr>
          <p:cNvSpPr/>
          <p:nvPr/>
        </p:nvSpPr>
        <p:spPr>
          <a:xfrm>
            <a:off x="3776472" y="1984248"/>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3050" dirty="0"/>
          </a:p>
        </p:txBody>
      </p:sp>
      <p:pic>
        <p:nvPicPr>
          <p:cNvPr id="4" name="C_1#目录1:567303dc1?lid=d3c4ae1ec&amp;cid=d3c4ae1ec&amp;tib=255,255,255&amp;vtp=1" descr="preencoded.png">
            <a:hlinkClick r:id="rId3" action="ppaction://hlinksldjump"/>
          </p:cNvPr>
          <p:cNvPicPr>
            <a:picLocks noChangeAspect="1"/>
          </p:cNvPicPr>
          <p:nvPr/>
        </p:nvPicPr>
        <p:blipFill>
          <a:blip r:embed="rId2"/>
          <a:stretch>
            <a:fillRect/>
          </a:stretch>
        </p:blipFill>
        <p:spPr>
          <a:xfrm>
            <a:off x="3236976" y="2935224"/>
            <a:ext cx="429768" cy="429768"/>
          </a:xfrm>
          <a:prstGeom prst="rect">
            <a:avLst/>
          </a:prstGeom>
        </p:spPr>
      </p:pic>
      <p:sp>
        <p:nvSpPr>
          <p:cNvPr id="5" name="C_1#目录1:567303dc1?lid=d3c4ae1ec&amp;cid=d3c4ae1ec&amp;vtp=1&amp;bbb=1">
            <a:hlinkClick r:id="rId3" action="ppaction://hlinksldjump"/>
          </p:cNvPr>
          <p:cNvSpPr/>
          <p:nvPr/>
        </p:nvSpPr>
        <p:spPr>
          <a:xfrm>
            <a:off x="3776472" y="2880360"/>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3050" dirty="0"/>
          </a:p>
        </p:txBody>
      </p:sp>
      <p:pic>
        <p:nvPicPr>
          <p:cNvPr id="6" name="C_1#目录1:567303dc1?lid=5eb9eee7b&amp;cid=5eb9eee7b&amp;tib=255,255,255&amp;vtp=1" descr="preencoded.png">
            <a:hlinkClick r:id="rId4" action="ppaction://hlinksldjump"/>
          </p:cNvPr>
          <p:cNvPicPr>
            <a:picLocks noChangeAspect="1"/>
          </p:cNvPicPr>
          <p:nvPr/>
        </p:nvPicPr>
        <p:blipFill>
          <a:blip r:embed="rId2"/>
          <a:stretch>
            <a:fillRect/>
          </a:stretch>
        </p:blipFill>
        <p:spPr>
          <a:xfrm>
            <a:off x="3236976" y="3831336"/>
            <a:ext cx="429768" cy="429768"/>
          </a:xfrm>
          <a:prstGeom prst="rect">
            <a:avLst/>
          </a:prstGeom>
        </p:spPr>
      </p:pic>
      <p:sp>
        <p:nvSpPr>
          <p:cNvPr id="7" name="C_1#目录1:567303dc1?lid=5eb9eee7b&amp;cid=5eb9eee7b&amp;vtp=1&amp;bbb=1">
            <a:hlinkClick r:id="rId4" action="ppaction://hlinksldjump"/>
          </p:cNvPr>
          <p:cNvSpPr/>
          <p:nvPr/>
        </p:nvSpPr>
        <p:spPr>
          <a:xfrm>
            <a:off x="3776472" y="3776472"/>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文本联读·拓思维</a:t>
            </a:r>
            <a:endParaRPr lang="en-US" altLang="zh-CN" sz="3050" dirty="0"/>
          </a:p>
        </p:txBody>
      </p:sp>
    </p:spTree>
  </p:cSld>
  <p:clrMapOvr>
    <a:masterClrMapping/>
  </p:clrMapOvr>
  <p:transition>
    <p:split dir="in"/>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3_1#19d6cb92c?sp=1&amp;pid=b86eb9d76&amp;color=0,0,0&amp;vtp=1&amp;bt=1&amp;bbb=1&amp;hb=1&amp;hltap=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62_1#19d6cb92c?sp=1&amp;pid=b86eb9d76&amp;color=0,0,0&amp;vtp=1&amp;bt=1&amp;bbb=1&amp;hb=1&amp;hla=1"/>
          <p:cNvSpPr/>
          <p:nvPr/>
        </p:nvSpPr>
        <p:spPr>
          <a:xfrm>
            <a:off x="612648" y="442600"/>
            <a:ext cx="10963656" cy="2590800"/>
          </a:xfrm>
          <a:prstGeom prst="rect">
            <a:avLst/>
          </a:prstGeom>
          <a:noFill/>
        </p:spPr>
        <p:txBody>
          <a:bodyPr wrap="none" lIns="0" tIns="0" rIns="0" bIns="0" rtlCol="0" anchor="t"/>
          <a:lstStyle/>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2）①能缓和每一个人只知道顾自己的自爱心</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从而有助于整个人类</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的互相保存</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。②不仅可以代替法律、良风美俗和道德</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而且还能让每</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一个人都不可能对它温柔的声音充耳不闻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。③在训导人们方面</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坚持</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在谋求你的利益时，要尽可能不损害他人”的原则。（每点1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cd3820a38?pid=d3c4ae1ec&amp;color=0,173,163&amp;vtp=1&amp;bt=1&amp;bbb=1"/>
          <p:cNvSpPr/>
          <p:nvPr/>
        </p:nvSpPr>
        <p:spPr>
          <a:xfrm>
            <a:off x="612648" y="466344"/>
            <a:ext cx="10963656" cy="667512"/>
          </a:xfrm>
          <a:prstGeom prst="rect">
            <a:avLst/>
          </a:prstGeom>
          <a:noFill/>
        </p:spPr>
        <p:txBody>
          <a:bodyPr wrap="none" lIns="0" tIns="0" rIns="0" bIns="0" rtlCol="0" anchor="t"/>
          <a:lstStyle/>
          <a:p>
            <a:pPr algn="l" latinLnBrk="1">
              <a:lnSpc>
                <a:spcPts val="51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任务二</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赏析论述艺术</a:t>
            </a:r>
            <a:endParaRPr lang="en-US" altLang="zh-CN" sz="3000" dirty="0"/>
          </a:p>
        </p:txBody>
      </p:sp>
      <p:sp>
        <p:nvSpPr>
          <p:cNvPr id="3" name="QB_6_BD.62_1#328a45dcf?sp=1&amp;pid=cd3820a38&amp;color=0,0,0&amp;vtp=1&amp;bbb=1&amp;hb=1&amp;hltap=1"/>
          <p:cNvSpPr/>
          <p:nvPr/>
        </p:nvSpPr>
        <p:spPr>
          <a:xfrm>
            <a:off x="612648" y="1111712"/>
            <a:ext cx="10963656" cy="5080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研读第二段，思考：卢梭是如何评价霍布斯的观点的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卢梭运用了什</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么方法对霍布斯的观点进行批驳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0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63_1#328a45dcf?sp=1&amp;pid=cd3820a38&amp;color=0,0,0&amp;vtp=1&amp;bbb=1&amp;hb=1&amp;hla=1"/>
          <p:cNvSpPr/>
          <p:nvPr/>
        </p:nvSpPr>
        <p:spPr>
          <a:xfrm>
            <a:off x="612648" y="2345010"/>
            <a:ext cx="10963656" cy="3810000"/>
          </a:xfrm>
          <a:prstGeom prst="rect">
            <a:avLst/>
          </a:prstGeom>
          <a:noFill/>
        </p:spPr>
        <p:txBody>
          <a:bodyPr wrap="none" lIns="0" tIns="0" rIns="0" bIns="0" rtlCol="0" anchor="t"/>
          <a:lstStyle/>
          <a:p>
            <a:pPr latinLnBrk="1">
              <a:lnSpc>
                <a:spcPts val="50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1）卢梭认为，霍布斯对人性的解释的着眼点是错误的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他把</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为了满足许许多多欲望而产生的需要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与野蛮人为了保护自己的生存</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而产生的需要混为一谈了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他还忽略了人天生就有一种不愿意看见自</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己同类受苦的厌恶心理这个事实</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a:t>
            </a:r>
            <a:endParaRPr lang="en-US" altLang="zh-CN" sz="2800" dirty="0"/>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卢梭在批驳霍布斯观点时主要运用了逻辑推理中的归谬法</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25a405548?pid=cd3820a38&amp;color=0,0,0&amp;vtp=1&amp;bt=1&amp;bbb=1&amp;hb=1"/>
          <p:cNvSpPr/>
          <p:nvPr/>
        </p:nvSpPr>
        <p:spPr>
          <a:xfrm>
            <a:off x="612648" y="468000"/>
            <a:ext cx="10963656" cy="5600700"/>
          </a:xfrm>
          <a:prstGeom prst="rect">
            <a:avLst/>
          </a:prstGeom>
          <a:noFill/>
        </p:spPr>
        <p:txBody>
          <a:bodyPr wrap="none" lIns="0" tIns="0" rIns="0" bIns="0" rtlCol="0" anchor="t"/>
          <a:lstStyle/>
          <a:p>
            <a:pPr algn="l" latinLnBrk="1">
              <a:lnSpc>
                <a:spcPts val="49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素养必备</a:t>
            </a:r>
            <a:endParaRPr lang="en-US" altLang="zh-CN" sz="2800" dirty="0"/>
          </a:p>
          <a:p>
            <a:pPr algn="ctr" latinLnBrk="1">
              <a:lnSpc>
                <a:spcPts val="49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归谬法</a:t>
            </a:r>
            <a:endParaRPr lang="en-US" altLang="zh-CN" sz="2800" dirty="0"/>
          </a:p>
          <a:p>
            <a:pPr latinLnBrk="1">
              <a:lnSpc>
                <a:spcPts val="49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归谬法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是间接反驳的方法之一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以退为进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引入荒谬</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的方</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以退为进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是说这种方法通过假定对方的论点是真的这一手段</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来达到反驳对方论点的目的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引入荒谬</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是说这种方法可以从对方</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的论点合乎逻辑地引出荒谬的结论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以退为进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引入荒谬</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的方</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法使人一听一读就会立刻感到对方的论点站不住脚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然后根据充分条</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件假言推理的否定后件式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证明对方的论点必然为假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往往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不用说出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因为不言而喻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25a405548?pid=cd3820a38&amp;color=0,0,0&amp;vtp=1&amp;bt=1&amp;bbb=1&amp;hb=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归谬法与反证法之间既有联系又有区别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联系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在反证法中要运</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用归谬法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区别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归谬法是反驳的方法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反证法是论证的方法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归谬</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法用的是单一的推理形式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反证法在运用归谬法之后还需进一步运用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排中律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2_1#f4e63c5bc?sp=1&amp;pid=cd3820a38&amp;color=0,0,0&amp;vtp=1&amp;bt=1&amp;bbb=1&amp;hb=1&amp;hltap=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文章是怎样围绕“怜悯是人的天性”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这一核心论点一步步展开论述的</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63_1#f4e63c5bc?sp=1&amp;pid=cd3820a38&amp;color=0,0,0&amp;vtp=1&amp;bt=1&amp;bbb=1&amp;hb=1&amp;hla=1"/>
          <p:cNvSpPr/>
          <p:nvPr/>
        </p:nvSpPr>
        <p:spPr>
          <a:xfrm>
            <a:off x="612648" y="1735460"/>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引出接近中心论点的论题。</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作者首先从在自然状态中的人谈起</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 </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引出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“天性”和“美德”的话题。②批驳“人天生是恶人”的观点</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可分为</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两个层次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:第一个层次,以霍布斯“人天生是恶人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的观点作为自己批驳的</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靶子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,采用分析推演和归谬法等方法,彻底驳倒“人天生是恶人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这一与自</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己观点相左的观点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;第二个层次,以动物、暴君尚有怜悯之心的事实</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树</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立起自己的观点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。③指出“怜悯心”的作用。“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怜悯心</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3_1#f4e63c5bc?sp=1&amp;pid=cd3820a38&amp;color=0,0,0&amp;vtp=1&amp;bt=1&amp;bbb=1&amp;hb=1&amp;hltap=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62_1#f4e63c5bc?sp=1&amp;pid=cd3820a38&amp;color=0,0,0&amp;vtp=1&amp;bt=1&amp;bbb=1&amp;hb=1&amp;hla=1"/>
          <p:cNvSpPr/>
          <p:nvPr/>
        </p:nvSpPr>
        <p:spPr>
          <a:xfrm>
            <a:off x="612648" y="442600"/>
            <a:ext cx="10963656" cy="2590800"/>
          </a:xfrm>
          <a:prstGeom prst="rect">
            <a:avLst/>
          </a:prstGeom>
          <a:noFill/>
        </p:spPr>
        <p:txBody>
          <a:bodyPr wrap="none" lIns="0" tIns="0" rIns="0" bIns="0" rtlCol="0" anchor="t"/>
          <a:lstStyle/>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有助于整个人类的互相保存</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,甚至在自然状态下可以代替法律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良风美</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俗和道德</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软化人的心灵</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让每一个人都不可能对它温柔的声音充耳不</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”。文章最后</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作者甚至将其作用上升到人类存亡的高度。</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2_1#af7db452d?sp=1&amp;pid=cd3820a38&amp;color=0,0,0&amp;vtp=1&amp;bt=1&amp;bbb=1&amp;hb=1&amp;hltap=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《怜悯是人的天性》一文综合运用了多种论证方法，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请举例分析</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63_1#af7db452d?sp=1&amp;pid=cd3820a38&amp;color=0,0,0&amp;vtp=1&amp;bt=1&amp;bbb=1&amp;hb=1&amp;hla=1"/>
          <p:cNvSpPr/>
          <p:nvPr/>
        </p:nvSpPr>
        <p:spPr>
          <a:xfrm>
            <a:off x="612648" y="1735460"/>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道理论证：如文中引用霍布斯的错误观点，</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树立批驳的靶子</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在对其进行批驳的基础上提出自己的观点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。②类比论证：用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动物有时</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候也有明显的怜悯之心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”来类比，论证“怜悯是人的天性”的观点</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文中</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以母兽保护幼兽</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、马不愿意踩着一个活着的生物的身体跑过去</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动物</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在同类的尸体旁边走过时总是感到不安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动物以某种方式掩埋死去的</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同类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屠宰场的动物发出哀鸣等类比论证人天生具有怜悯心的观点</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3_1#af7db452d?sp=1&amp;pid=cd3820a38&amp;color=0,0,0&amp;vtp=1&amp;bt=1&amp;bbb=1&amp;hb=1&amp;hltap=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62_1#af7db452d?sp=1&amp;pid=cd3820a38&amp;color=0,0,0&amp;vtp=1&amp;bt=1&amp;bbb=1&amp;hb=1&amp;hla=1"/>
          <p:cNvSpPr/>
          <p:nvPr/>
        </p:nvSpPr>
        <p:spPr>
          <a:xfrm>
            <a:off x="612648" y="442600"/>
            <a:ext cx="10963656" cy="5181600"/>
          </a:xfrm>
          <a:prstGeom prst="rect">
            <a:avLst/>
          </a:prstGeom>
          <a:noFill/>
        </p:spPr>
        <p:txBody>
          <a:bodyPr wrap="none" lIns="0" tIns="0" rIns="0" bIns="0" rtlCol="0" anchor="t"/>
          <a:lstStyle/>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举例论证：第二段举《蜜蜂的寓言》的作者描述的一个事例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论证</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怜悯是人的天性”的观点；第三段举苏拉和亚历山大的例子</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指出即</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使是这样残酷暴虐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、对伤害他人习以为常的人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依然会像其他人一样</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被悲剧震撼</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，会对他人的痛苦起恻隐之心</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从而进一步论证怜悯心出</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于自然天性的观点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。④对比论证：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第四段将哲学家和野蛮人进行对比</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将理智状态和自然状态分别作为自爱心压倒怜悯心和怜悯心得到自然</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发挥的两种情况的具体表现</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进一步论证怜悯心的存在本身便是源于</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自然的天性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答出其中三点即可</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7148e2dda?pid=d3c4ae1ec&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任务三</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品味语言特色</a:t>
            </a:r>
            <a:endParaRPr lang="en-US" altLang="zh-CN" sz="3000" dirty="0"/>
          </a:p>
        </p:txBody>
      </p:sp>
      <p:sp>
        <p:nvSpPr>
          <p:cNvPr id="3" name="QO_6_BD.62_1#cb50ad9eb?pid=7148e2dda&amp;color=0,0,0&amp;vtp=1&amp;bbb=1&amp;hb=1"/>
          <p:cNvSpPr/>
          <p:nvPr/>
        </p:nvSpPr>
        <p:spPr>
          <a:xfrm>
            <a:off x="612648" y="1115647"/>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这篇文章深刻阐明了作者的观点，语言表达特色鲜明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请根据自己的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，重点赏析下面的句子。（8</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7_BD.63_1#303b7ac26?sp=1&amp;pid=cb50ad9eb&amp;color=0,0,0&amp;vtp=1&amp;bbb=1&amp;hb=1&amp;hltap=1"/>
          <p:cNvSpPr/>
          <p:nvPr/>
        </p:nvSpPr>
        <p:spPr>
          <a:xfrm>
            <a:off x="612648" y="2458032"/>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我们尤其不可像霍布斯那样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因为人没有任何善的观念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便认为人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天生是恶人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因为人不知道什么是美德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便认为人是邪恶的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5" name="QB_7_AN.64_1#303b7ac26?sp=1&amp;pid=cb50ad9eb&amp;color=0,0,0&amp;vtp=1&amp;bbb=1&amp;hb=1&amp;hla=1"/>
          <p:cNvSpPr/>
          <p:nvPr/>
        </p:nvSpPr>
        <p:spPr>
          <a:xfrm>
            <a:off x="612648" y="3725492"/>
            <a:ext cx="10963656" cy="19431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句子先亮明观点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：不可像霍布斯那样。（2分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接着运用两个相</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同的句式</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“因为人</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便认为</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”，表明霍布斯的错误认识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用简约</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的文字表达了丰富的内容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，句式整齐，语言简洁有力。（2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wipe(left)">
                                      <p:cBhvr>
                                        <p:cTn id="16"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62_1#e379a665b?sp=1&amp;pid=cb50ad9eb&amp;color=0,0,0&amp;vtp=1&amp;bt=1&amp;bbb=1&amp;hb=1&amp;hltap=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他看到的这件事情虽与他个人无关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但他心中的感受是何等悲伤啊</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目睹这种情景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而自己却不能对晕过去的母亲和垂死的孩子一伸援手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难道不难过吗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7_AN.63_1#e379a665b?sp=1&amp;pid=cb50ad9eb&amp;color=0,0,0&amp;vtp=1&amp;bt=1&amp;bbb=1&amp;hb=1&amp;hla=1"/>
          <p:cNvSpPr/>
          <p:nvPr/>
        </p:nvSpPr>
        <p:spPr>
          <a:xfrm>
            <a:off x="612648" y="2375540"/>
            <a:ext cx="10963656" cy="19431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援引事例</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，发挥想象，由一件事想到了人性最柔软</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最本真的</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怜悯心”。（2分）“何等”，即“多么”，表示程度之深</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难道不难过</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吗</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？”运用反问句式，表示难过之极。（2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567303dc1.fixed?pid=10e34233f&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4000" dirty="0"/>
          </a:p>
        </p:txBody>
      </p:sp>
      <p:sp>
        <p:nvSpPr>
          <p:cNvPr id="3" name="C_4#567303dc1"/>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86e3c5636?pid=d3c4ae1ec&amp;color=0,173,163&amp;vtp=1&amp;bt=1&amp;bbb=1"/>
          <p:cNvSpPr/>
          <p:nvPr/>
        </p:nvSpPr>
        <p:spPr>
          <a:xfrm>
            <a:off x="612648" y="466344"/>
            <a:ext cx="10963656" cy="891032"/>
          </a:xfrm>
          <a:prstGeom prst="rect">
            <a:avLst/>
          </a:prstGeom>
          <a:noFill/>
        </p:spPr>
        <p:txBody>
          <a:bodyPr wrap="none" lIns="0" tIns="0" rIns="0" bIns="0" rtlCol="0" anchor="t"/>
          <a:lstStyle/>
          <a:p>
            <a:pPr algn="ctr"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思维发展与提升</a:t>
            </a:r>
            <a:endParaRPr lang="en-US" altLang="zh-CN" sz="3200" dirty="0"/>
          </a:p>
        </p:txBody>
      </p:sp>
      <p:sp>
        <p:nvSpPr>
          <p:cNvPr id="3" name="QB_6_BD.62_1#0cc0cd0da?sp=1&amp;pid=86e3c5636&amp;color=0,0,0&amp;vtp=1&amp;bbb=1&amp;hb=1&amp;hltap=1"/>
          <p:cNvSpPr/>
          <p:nvPr/>
        </p:nvSpPr>
        <p:spPr>
          <a:xfrm>
            <a:off x="612648" y="954024"/>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春秋时期著名的政治家管仲说“仓廪实则知礼节，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衣食足则知荣辱</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卢梭却认为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，“文明与自然、理性与自然本能相比，是一种蜕变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甚至</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是堕落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”。你是否赞同卢梭这种观点？请结合文章内容，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谈谈你的看法</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63_1#0cc0cd0da?sp=1&amp;pid=86e3c5636&amp;color=0,0,0&amp;vtp=1&amp;bbb=1&amp;hb=1&amp;hla=1"/>
          <p:cNvSpPr/>
          <p:nvPr/>
        </p:nvSpPr>
        <p:spPr>
          <a:xfrm>
            <a:off x="612648" y="3501644"/>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示例1）不赞同。（1分）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人类社会是从低级向高级不断发展的</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在这个过程中会带来自私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、冷漠等负面影响</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但这些负面影响并不完</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全是这种发展造成的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人类可以通过法律等方面的约束来减少负面影</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响</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。虽然科技是把双刃剑，但是只要我们运用好这把双刃剑</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就能让</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3_1#0cc0cd0da?sp=1&amp;pid=86e3c5636&amp;color=0,0,0&amp;vtp=1&amp;bbb=1&amp;hb=1&amp;hltap=1"/>
          <p:cNvSpPr/>
          <p:nvPr/>
        </p:nvSpPr>
        <p:spPr>
          <a:xfrm>
            <a:off x="612648" y="468001"/>
            <a:ext cx="10963656" cy="5842000"/>
          </a:xfrm>
          <a:prstGeom prst="rect">
            <a:avLst/>
          </a:prstGeom>
          <a:noFill/>
        </p:spPr>
        <p:txBody>
          <a:bodyPr wrap="none" lIns="0" tIns="0" rIns="0" bIns="0" rtlCol="0" anchor="t"/>
          <a:lstStyle/>
          <a:p>
            <a:pPr latinLnBrk="1">
              <a:lnSpc>
                <a:spcPts val="46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62_1#0cc0cd0da?sp=1&amp;pid=86e3c5636&amp;color=0,0,0&amp;vtp=1&amp;bbb=1&amp;hb=1&amp;hla=1"/>
          <p:cNvSpPr/>
          <p:nvPr/>
        </p:nvSpPr>
        <p:spPr>
          <a:xfrm>
            <a:off x="612648" y="442601"/>
            <a:ext cx="10963656" cy="5842000"/>
          </a:xfrm>
          <a:prstGeom prst="rect">
            <a:avLst/>
          </a:prstGeom>
          <a:noFill/>
        </p:spPr>
        <p:txBody>
          <a:bodyPr wrap="none" lIns="0" tIns="0" rIns="0" bIns="0" rtlCol="0" anchor="t"/>
          <a:lstStyle/>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它的利刃持续高效作用于对人类最有益的部分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而不是刺伤人类自己</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3分）</a:t>
            </a:r>
            <a:endParaRPr lang="en-US" altLang="zh-CN" sz="2800" dirty="0"/>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示例2）赞同。（1分）人天生就具有怜悯心，在原始社会中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人与</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、人与自然都能和谐相处，人们满足于最低的生存需求</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文明的发</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展</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，使人们产生了远超于生存需求的欲望</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有些人疯狂追求金钱和享</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受</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，变得贪婪、自私、冷漠，这无疑是一种蜕变，甚至是堕落</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文化</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有其自身的传承性和相对的独立性</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物质基础并不是决定人的思想的</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唯一因素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，人的成长环境以及受教育状况等也会影响人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科技改变了</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我们的生活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，让我们的世界变得更加美好</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但前提是我们必须理智地</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应对和利用它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，它也必须与公正、正义和道德共存。（3</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wipe(left)">
                                      <p:cBhvr>
                                        <p:cTn id="34" dur="500"/>
                                        <p:tgtEl>
                                          <p:spTgt spid="3">
                                            <p:txEl>
                                              <p:pRg st="8" end="8"/>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wipe(left)">
                                      <p:cBhvr>
                                        <p:cTn id="3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5eb9eee7b.fixed?pid=10e34233f&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文本联读·拓思维</a:t>
            </a:r>
            <a:endParaRPr lang="en-US" altLang="zh-CN" sz="4000" dirty="0"/>
          </a:p>
        </p:txBody>
      </p:sp>
      <p:sp>
        <p:nvSpPr>
          <p:cNvPr id="3" name="C_4#5eb9eee7b"/>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9_1#ee89d3d38?sp=1&amp;pid=5eb9eee7b&amp;color=0,0,0&amp;vtp=1&amp;bt=1&amp;bbb=1&amp;hb=1"/>
          <p:cNvSpPr/>
          <p:nvPr/>
        </p:nvSpPr>
        <p:spPr>
          <a:xfrm>
            <a:off x="612648" y="468000"/>
            <a:ext cx="10963656" cy="1092200"/>
          </a:xfrm>
          <a:prstGeom prst="rect">
            <a:avLst/>
          </a:prstGeom>
          <a:noFill/>
        </p:spPr>
        <p:txBody>
          <a:bodyPr wrap="none" lIns="0" tIns="0" rIns="0" bIns="0" rtlCol="0" anchor="t"/>
          <a:lstStyle/>
          <a:p>
            <a:pPr algn="l" latinLnBrk="1">
              <a:lnSpc>
                <a:spcPts val="43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比较两篇文章，思考其在立论方式、提出论点的方式、论证结构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3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证方法等方面存在的不同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，完成表格。（8</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graphicFrame>
        <p:nvGraphicFramePr>
          <p:cNvPr id="39" name="QB_5_BD.49_2#ee89d3d38?colgroup=5,4,10,4,4&amp;pid=5eb9eee7b&amp;color=0,0,0&amp;vtp=1&amp;bbb=1&amp;hb=1"/>
          <p:cNvGraphicFramePr>
            <a:graphicFrameLocks noGrp="1"/>
          </p:cNvGraphicFramePr>
          <p:nvPr/>
        </p:nvGraphicFramePr>
        <p:xfrm>
          <a:off x="612648" y="1689743"/>
          <a:ext cx="10917936" cy="4362958"/>
        </p:xfrm>
        <a:graphic>
          <a:graphicData uri="http://schemas.openxmlformats.org/drawingml/2006/table">
            <a:tbl>
              <a:tblPr/>
              <a:tblGrid>
                <a:gridCol w="2020824"/>
                <a:gridCol w="1719072"/>
                <a:gridCol w="3877056"/>
                <a:gridCol w="1655064"/>
                <a:gridCol w="1645920"/>
              </a:tblGrid>
              <a:tr h="554609">
                <a:tc>
                  <a:txBody>
                    <a:bodyPr/>
                    <a:lstStyle/>
                    <a:p>
                      <a:pPr algn="ctr" latinLnBrk="1" hangingPunct="0">
                        <a:lnSpc>
                          <a:spcPts val="41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立论方式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提出论点的方式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论证结构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论证方法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08349">
                <a:tc>
                  <a:txBody>
                    <a:bodyPr/>
                    <a:lstStyle/>
                    <a:p>
                      <a:pPr marL="0" indent="0" algn="ctr" latinLnBrk="1" hangingPunct="0">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修辞立其</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3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3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3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3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3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5_AN.50_1#ee89d3d38.blank?pid=5eb9eee7b&amp;color=0,0,0&amp;vpa=28&amp;vtp=1&amp;bbb=1&amp;hb=1"/>
          <p:cNvSpPr/>
          <p:nvPr/>
        </p:nvSpPr>
        <p:spPr>
          <a:xfrm>
            <a:off x="2705472" y="3602839"/>
            <a:ext cx="1592072" cy="1083818"/>
          </a:xfrm>
          <a:prstGeom prst="rect">
            <a:avLst/>
          </a:prstGeom>
          <a:noFill/>
        </p:spPr>
        <p:txBody>
          <a:bodyPr wrap="square" lIns="0" tIns="0" rIns="0" bIns="0" rtlCol="0" anchor="t"/>
          <a:lstStyle/>
          <a:p>
            <a:pPr latinLnBrk="1">
              <a:lnSpc>
                <a:spcPct val="127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正面立论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5" name="QB_5_AN.51_1#ee89d3d38.blank?pid=5eb9eee7b&amp;color=0,0,0&amp;vpa=29&amp;vtp=1&amp;bbb=1&amp;hb=1"/>
          <p:cNvSpPr/>
          <p:nvPr/>
        </p:nvSpPr>
        <p:spPr>
          <a:xfrm>
            <a:off x="4424544" y="2510639"/>
            <a:ext cx="3750056" cy="3251454"/>
          </a:xfrm>
          <a:prstGeom prst="rect">
            <a:avLst/>
          </a:prstGeom>
          <a:noFill/>
        </p:spPr>
        <p:txBody>
          <a:bodyPr wrap="square" lIns="0" tIns="0" rIns="0" bIns="0" rtlCol="0" anchor="t"/>
          <a:lstStyle/>
          <a:p>
            <a:pPr latinLnBrk="1">
              <a:lnSpc>
                <a:spcPct val="127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开篇引用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《易传</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文言</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修辞立其诚</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”，并对此加以阐释</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然后又引用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《庄子</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中的话对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“诚”</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的含义进行阐释</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，由此提出中心论点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6" name="QB_5_AN.52_1#ee89d3d38.blank?pid=5eb9eee7b&amp;color=0,0,0&amp;vpa=30&amp;vtp=1&amp;bbb=1&amp;hb=1"/>
          <p:cNvSpPr/>
          <p:nvPr/>
        </p:nvSpPr>
        <p:spPr>
          <a:xfrm>
            <a:off x="8301600" y="3602839"/>
            <a:ext cx="1528064" cy="1083818"/>
          </a:xfrm>
          <a:prstGeom prst="rect">
            <a:avLst/>
          </a:prstGeom>
          <a:noFill/>
        </p:spPr>
        <p:txBody>
          <a:bodyPr wrap="square" lIns="0" tIns="0" rIns="0" bIns="0" rtlCol="0" anchor="t"/>
          <a:lstStyle/>
          <a:p>
            <a:pPr latinLnBrk="1">
              <a:lnSpc>
                <a:spcPct val="127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总—分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—总。</a:t>
            </a:r>
            <a:endParaRPr lang="en-US" altLang="zh-CN" sz="2800" dirty="0"/>
          </a:p>
        </p:txBody>
      </p:sp>
      <p:sp>
        <p:nvSpPr>
          <p:cNvPr id="7" name="QB_5_AN.53_1#ee89d3d38.blank?pid=5eb9eee7b&amp;color=0,0,0&amp;vpa=31&amp;vtp=1&amp;bbb=1&amp;hb=1"/>
          <p:cNvSpPr/>
          <p:nvPr/>
        </p:nvSpPr>
        <p:spPr>
          <a:xfrm>
            <a:off x="9956664" y="3329789"/>
            <a:ext cx="1518920" cy="1625727"/>
          </a:xfrm>
          <a:prstGeom prst="rect">
            <a:avLst/>
          </a:prstGeom>
          <a:noFill/>
        </p:spPr>
        <p:txBody>
          <a:bodyPr wrap="square" lIns="0" tIns="0" rIns="0" bIns="0" rtlCol="0" anchor="t"/>
          <a:lstStyle/>
          <a:p>
            <a:pPr latinLnBrk="1">
              <a:lnSpc>
                <a:spcPct val="127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举例论证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道理论证等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wipe(left)">
                                      <p:cBhvr>
                                        <p:cTn id="31" dur="500"/>
                                        <p:tgtEl>
                                          <p:spTgt spid="7">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ipe(left)">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 name="QB_5_BD.54_1#ee89d3d38?colgroup=5,4,10,4,4&amp;pid=5eb9eee7b&amp;color=0,0,0&amp;mp=1&amp;vtp=1&amp;bt=1&amp;bbb=1&amp;hb=1"/>
          <p:cNvGraphicFramePr>
            <a:graphicFrameLocks noGrp="1"/>
          </p:cNvGraphicFramePr>
          <p:nvPr/>
        </p:nvGraphicFramePr>
        <p:xfrm>
          <a:off x="612648" y="466344"/>
          <a:ext cx="10917936" cy="4513136"/>
        </p:xfrm>
        <a:graphic>
          <a:graphicData uri="http://schemas.openxmlformats.org/drawingml/2006/table">
            <a:tbl>
              <a:tblPr/>
              <a:tblGrid>
                <a:gridCol w="2020824"/>
                <a:gridCol w="1719072"/>
                <a:gridCol w="3877056"/>
                <a:gridCol w="1655064"/>
                <a:gridCol w="1645920"/>
              </a:tblGrid>
              <a:tr h="618236">
                <a:tc>
                  <a:txBody>
                    <a:bodyPr/>
                    <a:lstStyle/>
                    <a:p>
                      <a:pPr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立论方式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提出论点的方式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论证结构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论证方法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4900">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怜悯是人</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的天性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2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⑦</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⑧</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2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5_AN.55_1#ee89d3d38.blank?pid=5eb9eee7b&amp;color=0,0,0&amp;mp=1&amp;vpa=32&amp;vtp=1&amp;bbb=1&amp;hb=1"/>
          <p:cNvSpPr/>
          <p:nvPr/>
        </p:nvSpPr>
        <p:spPr>
          <a:xfrm>
            <a:off x="2705472" y="2195703"/>
            <a:ext cx="1592072" cy="1664208"/>
          </a:xfrm>
          <a:prstGeom prst="rect">
            <a:avLst/>
          </a:prstGeom>
          <a:noFill/>
        </p:spPr>
        <p:txBody>
          <a:bodyPr wrap="square" lIns="0" tIns="0" rIns="0" bIns="0" rtlCol="0" anchor="t"/>
          <a:lstStyle/>
          <a:p>
            <a:pPr latinLnBrk="1">
              <a:lnSpc>
                <a:spcPct val="13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破立结合（</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驳论）。</a:t>
            </a:r>
            <a:endParaRPr lang="en-US" altLang="zh-CN" sz="2800" dirty="0"/>
          </a:p>
        </p:txBody>
      </p:sp>
      <p:sp>
        <p:nvSpPr>
          <p:cNvPr id="4" name="QB_5_AN.56_1#ee89d3d38.blank?pid=5eb9eee7b&amp;color=0,0,0&amp;mp=1&amp;vpa=33&amp;vtp=1&amp;bbb=1&amp;hb=1"/>
          <p:cNvSpPr/>
          <p:nvPr/>
        </p:nvSpPr>
        <p:spPr>
          <a:xfrm>
            <a:off x="4424544" y="1357503"/>
            <a:ext cx="3750056" cy="3328416"/>
          </a:xfrm>
          <a:prstGeom prst="rect">
            <a:avLst/>
          </a:prstGeom>
          <a:noFill/>
        </p:spPr>
        <p:txBody>
          <a:bodyPr wrap="square" lIns="0" tIns="0" rIns="0" bIns="0" rtlCol="0" anchor="t"/>
          <a:lstStyle/>
          <a:p>
            <a:pPr latinLnBrk="1">
              <a:lnSpc>
                <a:spcPct val="13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首先比较自然状态中的人和文明人的不同特点</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然后批驳霍布斯的错误观点</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最后在此基础上提出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怜悯是人的天性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”的中心论点。</a:t>
            </a:r>
            <a:endParaRPr lang="en-US" altLang="zh-CN" sz="2800" dirty="0"/>
          </a:p>
        </p:txBody>
      </p:sp>
      <p:sp>
        <p:nvSpPr>
          <p:cNvPr id="5" name="QB_5_AN.57_1#ee89d3d38.blank?pid=5eb9eee7b&amp;color=0,0,0&amp;mp=1&amp;vpa=34&amp;vtp=1&amp;bbb=1&amp;hb=1"/>
          <p:cNvSpPr/>
          <p:nvPr/>
        </p:nvSpPr>
        <p:spPr>
          <a:xfrm>
            <a:off x="8301600" y="2475103"/>
            <a:ext cx="1528064" cy="1109472"/>
          </a:xfrm>
          <a:prstGeom prst="rect">
            <a:avLst/>
          </a:prstGeom>
          <a:noFill/>
        </p:spPr>
        <p:txBody>
          <a:bodyPr wrap="square" lIns="0" tIns="0" rIns="0" bIns="0" rtlCol="0" anchor="t"/>
          <a:lstStyle/>
          <a:p>
            <a:pPr latinLnBrk="1">
              <a:lnSpc>
                <a:spcPct val="13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层进式</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6" name="QB_5_AN.58_1#ee89d3d38.blank?pid=5eb9eee7b&amp;color=0,0,0&amp;mp=1&amp;vpa=35&amp;vtp=1&amp;bbb=1&amp;hb=1"/>
          <p:cNvSpPr/>
          <p:nvPr/>
        </p:nvSpPr>
        <p:spPr>
          <a:xfrm>
            <a:off x="9956664" y="1357503"/>
            <a:ext cx="1518920" cy="3328416"/>
          </a:xfrm>
          <a:prstGeom prst="rect">
            <a:avLst/>
          </a:prstGeom>
          <a:noFill/>
        </p:spPr>
        <p:txBody>
          <a:bodyPr wrap="square" lIns="0" tIns="0" rIns="0" bIns="0" rtlCol="0" anchor="t"/>
          <a:lstStyle/>
          <a:p>
            <a:pPr latinLnBrk="1">
              <a:lnSpc>
                <a:spcPct val="13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举例论证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对比论证、类比论证等。（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每空</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wipe(left)">
                                      <p:cBhvr>
                                        <p:cTn id="31" dur="500"/>
                                        <p:tgtEl>
                                          <p:spTgt spid="6">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wipe(left)">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2_1#e7f384932?sp=1&amp;pid=5eb9eee7b&amp;color=0,0,0&amp;vtp=1&amp;bt=1&amp;bbb=1&amp;hb=1&amp;hltap=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《修辞立其诚》《怜悯是人的天性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这两篇文章的思想内涵和现实意</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义有何不同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？请简要分析。（6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63_1#e7f384932?sp=1&amp;pid=5eb9eee7b&amp;color=0,0,0&amp;vtp=1&amp;bt=1&amp;bbb=1&amp;hb=1&amp;hla=1"/>
          <p:cNvSpPr/>
          <p:nvPr/>
        </p:nvSpPr>
        <p:spPr>
          <a:xfrm>
            <a:off x="612648" y="173800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pc="-5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pc="-5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1）《修辞立其诚》强调为文、为人要“真”。（1分）①</a:t>
            </a:r>
            <a:r>
              <a:rPr lang="en-US" altLang="zh-CN" sz="2800" b="1" i="0" spc="-5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pc="-5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修辞</a:t>
            </a:r>
            <a:endParaRPr lang="en-US" altLang="zh-CN" sz="2800" b="1" i="0" spc="-5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pc="-5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立其诚</a:t>
            </a:r>
            <a:r>
              <a:rPr lang="en-US" altLang="zh-CN" sz="2800" b="1" i="0" spc="-5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》关注的是“真”。文章基于“诚”这个核心概念进行阐释，就</a:t>
            </a:r>
            <a:r>
              <a:rPr lang="en-US" altLang="zh-CN" sz="2800" b="1" i="0" spc="-5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pc="-5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立</a:t>
            </a:r>
            <a:endParaRPr lang="en-US" altLang="zh-CN" sz="2800" b="1" i="0" spc="-5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pc="-5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其诚</a:t>
            </a:r>
            <a:r>
              <a:rPr lang="en-US" altLang="zh-CN" sz="2800" b="1" i="0" spc="-5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”的三层含义，由修辞到为人，展开了深入的思考和阐述。（1</a:t>
            </a:r>
            <a:r>
              <a:rPr lang="en-US" altLang="zh-CN" sz="2800" b="1" i="0" spc="-5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pc="-5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pc="-5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pc="-5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spc="-5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作者运用唯物主义观点，对在“立其诚</a:t>
            </a:r>
            <a:r>
              <a:rPr lang="en-US" altLang="zh-CN" sz="2800" b="1" i="0" spc="-5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pc="-5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方面存在的问题进行了分析和</a:t>
            </a:r>
            <a:endParaRPr lang="en-US" altLang="zh-CN" sz="2800" b="1" i="0" spc="-5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pc="-5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批判</a:t>
            </a:r>
            <a:r>
              <a:rPr lang="en-US" altLang="zh-CN" sz="2800" b="1" i="0" spc="-5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，强调做人要“说真话、讲实话”，具有很强的现实针对性。（1分）</a:t>
            </a:r>
            <a:endParaRPr lang="en-US" altLang="zh-CN" sz="2800" spc="-5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3_1#e7f384932?sp=1&amp;pid=5eb9eee7b&amp;color=0,0,0&amp;vtp=1&amp;bt=1&amp;bbb=1&amp;hb=1&amp;hltap=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62_1#e7f384932?sp=1&amp;pid=5eb9eee7b&amp;color=0,0,0&amp;vtp=1&amp;bt=1&amp;bbb=1&amp;hb=1&amp;hla=1"/>
          <p:cNvSpPr/>
          <p:nvPr/>
        </p:nvSpPr>
        <p:spPr>
          <a:xfrm>
            <a:off x="612648" y="442600"/>
            <a:ext cx="10963656" cy="3238500"/>
          </a:xfrm>
          <a:prstGeom prst="rect">
            <a:avLst/>
          </a:prstGeom>
          <a:noFill/>
        </p:spPr>
        <p:txBody>
          <a:bodyPr wrap="none" lIns="0" tIns="0" rIns="0" bIns="0" rtlCol="0" anchor="t"/>
          <a:lstStyle/>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2）《怜悯是人的天性》认为人的天性为“善”。（1分）①</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怜悯是</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人的天性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》关注的是“善”。文章在批评霍布斯“人天生是恶人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的观点</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的基础上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，用事实指出，善是人的本性，怜悯心作为一种善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是人类</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最普遍和最有用的一种美德</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。（1分）②在现实社会中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怜悯心对于人</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类生活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，对于调节人与人的关系具有重要意义。（1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a1fc83dd9?pid=5eb9eee7b&amp;color=0,173,163&amp;vtp=1&amp;bt=1&amp;bbb=1"/>
          <p:cNvSpPr/>
          <p:nvPr/>
        </p:nvSpPr>
        <p:spPr>
          <a:xfrm>
            <a:off x="612648" y="466344"/>
            <a:ext cx="10963656" cy="891032"/>
          </a:xfrm>
          <a:prstGeom prst="rect">
            <a:avLst/>
          </a:prstGeom>
          <a:noFill/>
        </p:spPr>
        <p:txBody>
          <a:bodyPr wrap="none" lIns="0" tIns="0" rIns="0" bIns="0" rtlCol="0" anchor="t"/>
          <a:lstStyle/>
          <a:p>
            <a:pPr algn="ctr"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读写结合</a:t>
            </a:r>
            <a:endParaRPr lang="en-US" altLang="zh-CN" sz="3200" dirty="0"/>
          </a:p>
        </p:txBody>
      </p:sp>
      <p:sp>
        <p:nvSpPr>
          <p:cNvPr id="3" name="C_6_BD#39ed111f9?pid=a1fc83dd9&amp;color=0,173,163&amp;vtp=1&amp;bbb=1"/>
          <p:cNvSpPr/>
          <p:nvPr/>
        </p:nvSpPr>
        <p:spPr>
          <a:xfrm>
            <a:off x="612648" y="95402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一、课内积累</a:t>
            </a:r>
            <a:endParaRPr lang="en-US" altLang="zh-CN" sz="3000" dirty="0"/>
          </a:p>
        </p:txBody>
      </p:sp>
      <p:sp>
        <p:nvSpPr>
          <p:cNvPr id="4" name="P_7#cca846660?sp=1&amp;pid=39ed111f9&amp;color=0,0,0&amp;vtp=1&amp;bbb=1&amp;hb=1"/>
          <p:cNvSpPr/>
          <p:nvPr/>
        </p:nvSpPr>
        <p:spPr>
          <a:xfrm>
            <a:off x="612648" y="1614503"/>
            <a:ext cx="10963656" cy="32385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豹尾收篇，论证有力</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应该承认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修辞立其诚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是一个唯物主义的原则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唯物主义肯定</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肯定客观真理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唯物主义者无所畏惧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敢于把自己的思想见解</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亮出来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虽然在今天的世界上唯心主义比较流行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我还是相信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唯物</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主义是科学研究的真实基础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7a4e6a165?pid=39ed111f9&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技法解读</a:t>
            </a:r>
            <a:endParaRPr lang="en-US" altLang="zh-CN" sz="3000" dirty="0"/>
          </a:p>
        </p:txBody>
      </p:sp>
      <p:sp>
        <p:nvSpPr>
          <p:cNvPr id="3" name="P_8_BD#e1c522011?pid=7a4e6a165&amp;color=0,0,0&amp;vtp=1&amp;bbb=1&amp;hb=1"/>
          <p:cNvSpPr/>
          <p:nvPr/>
        </p:nvSpPr>
        <p:spPr>
          <a:xfrm>
            <a:off x="612648" y="1130379"/>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文章最后一段，进一步强调了本文的观点“‘修辞立其诚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是一个唯</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物主义的原则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”，指出“唯物主义肯定事实，肯定客观真理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唯物主义</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者无所畏惧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，敢于把自己的思想见解亮出来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接着又进一步指出了</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虽然在今天的世界上唯心主义比较流行，我还是相信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唯物主义是科</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学研究的真实基础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”，使论述更加全面，增强了论证的力量。</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8#e1c522011?pid=7a4e6a165&amp;color=0,0,0&amp;vtp=1&amp;bt=1&amp;bbb=1&amp;hb=1"/>
          <p:cNvSpPr/>
          <p:nvPr/>
        </p:nvSpPr>
        <p:spPr>
          <a:xfrm>
            <a:off x="612648" y="468000"/>
            <a:ext cx="10963656" cy="45339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议论文如何结尾</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好的结尾一要收束全文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；二要简洁有力；三要激励读者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发人深</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；四要呼应开头，照应前文。</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那么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，怎样才能写好议论文的结尾呢？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下面介绍几种形式</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1.戛然而止，干脆利落式</a:t>
            </a:r>
            <a:endParaRPr lang="en-US" altLang="zh-CN" sz="2800">
              <a:solidFill>
                <a:prstClr val="black"/>
              </a:solidFill>
            </a:endParaRPr>
          </a:p>
          <a:p>
            <a:pPr lvl="0" latinLnBrk="1">
              <a:lnSpc>
                <a:spcPts val="5100"/>
              </a:lnSpc>
            </a:pPr>
            <a:r>
              <a:rPr lang="en-US" altLang="zh-CN" sz="280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文章结尾重在自然简洁</a:t>
            </a:r>
            <a:r>
              <a:rPr lang="en-US" altLang="zh-CN" sz="280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，议论文主要是对所论之事进行合理的剖析</a:t>
            </a:r>
            <a:endParaRPr lang="en-US" altLang="zh-CN" sz="280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和推理，当阐述的事理已经说清，文章就可戛然而止，显得干脆利落。</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057a493f5?pid=567303dc1&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一、作者名片</a:t>
            </a:r>
            <a:endParaRPr lang="en-US" altLang="zh-CN" sz="3200" dirty="0"/>
          </a:p>
        </p:txBody>
      </p:sp>
      <p:pic>
        <p:nvPicPr>
          <p:cNvPr id="3" name="P_6_BD#d43153fe8?htil=1&amp;pid=057a493f5&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354312" y="1211030"/>
            <a:ext cx="2212848" cy="269748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P_6_BD#d43153fe8?htil=1&amp;pid=057a493f5&amp;color=0,0,0&amp;vtp=1&amp;bbb=1&amp;hb=1&amp;hs=1"/>
          <p:cNvSpPr/>
          <p:nvPr/>
        </p:nvSpPr>
        <p:spPr>
          <a:xfrm>
            <a:off x="612648" y="1174454"/>
            <a:ext cx="8622792"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卢梭（1712—1778），法国启蒙思想家、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哲学家</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教育学家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、文学家，18世纪法国大革命的思想先驱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启</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蒙运动的代表人物之一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杰出的民主政论家和浪漫主义</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文学流派的开创者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。卢梭出生于瑞士日内瓦，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当过学徒</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仆役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、乐谱抄写员等，一生颠沛流离，备历艰辛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1750</a:t>
            </a:r>
            <a:endParaRPr lang="en-US" altLang="zh-CN" sz="2800" dirty="0"/>
          </a:p>
        </p:txBody>
      </p:sp>
      <p:sp>
        <p:nvSpPr>
          <p:cNvPr id="5" name="P_6_BD#d43153fe8?htil=1&amp;pid=057a493f5&amp;color=0,0,0&amp;vtp=1&amp;bbb=1&amp;hb=1&amp;hs=1"/>
          <p:cNvSpPr/>
          <p:nvPr/>
        </p:nvSpPr>
        <p:spPr>
          <a:xfrm>
            <a:off x="612648" y="4430723"/>
            <a:ext cx="10968012" cy="12954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年其应征论文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论科学与艺术的复兴是否有助于使风俗日趋纯朴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文获奖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，后因此文而闻名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卢梭主张感觉是认识的来源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，坚持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自然神</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8_BD#e1c522011?sp=1&amp;pid=7a4e6a165&amp;color=0,0,0&amp;vtp=1&amp;bt=1&amp;bbb=1&amp;hb=1"/>
          <p:cNvSpPr/>
          <p:nvPr/>
        </p:nvSpPr>
        <p:spPr>
          <a:xfrm>
            <a:off x="612648" y="466344"/>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2.水到渠成，卒章显志式</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为帮助读者把握和理解文章的论证思路和进一步增强论证的力量，</a:t>
            </a:r>
            <a:endPar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我们可以在本论部分充分分析</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、论证的基础上</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于结尾处自然而然地归</a:t>
            </a:r>
            <a:endPar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纳出中心论点</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，给读者以深刻、鲜明的印象。如《改造我们的学习</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a:t>
            </a:r>
            <a:endPar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，在分析、阐明了为什么要“改造我们的学习”和怎样“</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改造我们的学习</a:t>
            </a: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之后</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，用三句话自然地结束了全文：“我们走过了许多弯路</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但是错误</a:t>
            </a:r>
            <a:endPar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常常是正确的先导</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在如此生动丰富的中国革命环境和世界革命环境中</a:t>
            </a: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我们在学习问题上的这一改造</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，我相信一定会有好的结果。”</a:t>
            </a:r>
            <a:endParaRPr lang="en-US" altLang="zh-CN" sz="2800" spc="-50" dirty="0"/>
          </a:p>
        </p:txBody>
      </p:sp>
    </p:spTree>
  </p:cSld>
  <p:clrMapOvr>
    <a:masterClrMapping/>
  </p:clrMapOvr>
  <p:transition>
    <p:split dir="in"/>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8_BD#e1c522011?sp=1&amp;pid=7a4e6a165&amp;color=0,0,0&amp;vtp=1&amp;bt=1&amp;bbb=1&amp;hb=1"/>
          <p:cNvSpPr/>
          <p:nvPr/>
        </p:nvSpPr>
        <p:spPr>
          <a:xfrm>
            <a:off x="612648" y="466344"/>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3.首尾圆合，画龙点睛式</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这是指依据议论文的结构特点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，联系题目、开头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中心论点等来</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设计文章的结尾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，使之与论题、开头相照应，使文章结构完整、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严谨</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强调文章的主旨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。这类议论文的结尾部分往往就是文章的中心论点。</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8_BD#e1c522011?sp=1&amp;pid=7a4e6a165&amp;color=0,0,0&amp;mp=1&amp;vtp=1&amp;bt=1&amp;bbb=1&amp;hb=1"/>
          <p:cNvSpPr/>
          <p:nvPr/>
        </p:nvSpPr>
        <p:spPr>
          <a:xfrm>
            <a:off x="612648" y="466344"/>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4.巧用修辞，文采飞扬式</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为了增添文章的艺术魅力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我们也可在议论文的结尾运用含蓄委</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婉的手法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，或托物言志，或含蓄议论，或借助引用、比喻、象征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、排比、设问、反问、对偶等手法，使结尾既形象生动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又寓意深</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，“言有尽而意无穷”，给人以深刻的启迪。</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8_BD#e1c522011?sp=1&amp;pid=7a4e6a165&amp;color=0,0,0&amp;vtp=1&amp;bt=1&amp;bbb=1&amp;hb=1"/>
          <p:cNvSpPr/>
          <p:nvPr/>
        </p:nvSpPr>
        <p:spPr>
          <a:xfrm>
            <a:off x="612648" y="466344"/>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5.自戒他戒，号召启迪式</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所谓自戒法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就是收笔的内容是针对作者自己或自己所属的群体</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根据实际情况提出今后的理想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、方向、决心等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有些文章在收笔时向</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别人征求对自己的意见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，也属于自戒法。</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所谓他戒法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，就是在写作过程中，把写作的意图，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对读者的劝诫</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、希望等，在文章最后表达出来，以引起读者的注意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给读者以</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，使读者产生共鸣，起到教育、鼓舞或激励作用。</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957d59552?pid=39ed111f9&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技法运用</a:t>
            </a:r>
            <a:endParaRPr lang="en-US" altLang="zh-CN" sz="3000" dirty="0"/>
          </a:p>
        </p:txBody>
      </p:sp>
      <p:sp>
        <p:nvSpPr>
          <p:cNvPr id="3" name="P_8#5a724522a?sp=1&amp;pid=957d59552&amp;color=0,0,0&amp;vtp=1&amp;bbb=1&amp;hb=1"/>
          <p:cNvSpPr/>
          <p:nvPr/>
        </p:nvSpPr>
        <p:spPr>
          <a:xfrm>
            <a:off x="612648" y="1130379"/>
            <a:ext cx="10963656" cy="32385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选择善良</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善良是人性中最基本的品格</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也是人性里最为朴素的美</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只有在</a:t>
            </a:r>
            <a:endPar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善良的土壤里</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才能开出更为崇高的品德之花</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我们不能苛求每一个</a:t>
            </a:r>
            <a:endPar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平凡的人都去用崇高的品德感天动地</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但我们必须人人心存善良</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a:t>
            </a:r>
            <a:endPar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有这样</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这个世界才会更加美好</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844d44c64?pid=a1fc83dd9&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二、课外拓展</a:t>
            </a:r>
            <a:endParaRPr lang="en-US" altLang="zh-CN" sz="3000" dirty="0"/>
          </a:p>
        </p:txBody>
      </p:sp>
      <p:sp>
        <p:nvSpPr>
          <p:cNvPr id="3" name="P_7#fae49cd0e?pid=844d44c64&amp;color=0,0,0&amp;vtp=1&amp;bbb=1&amp;hb=1"/>
          <p:cNvSpPr/>
          <p:nvPr/>
        </p:nvSpPr>
        <p:spPr>
          <a:xfrm>
            <a:off x="612648" y="1130379"/>
            <a:ext cx="10963656" cy="38862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修辞立其诚</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朱朝敏</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修辞立其诚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易传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中的一句话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虽然其内涵有多种解</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尚无定论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但其中最重要的一点就是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要求修辞者持中正之心</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怀敬畏之情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对自己的言辞切实承担责任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采用恰当的方式进行表达</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简而言之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就是怀真诚之心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发出来自心灵的声音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讲真话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fae49cd0e?pid=844d44c64&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一个真字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看似简单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却万般艰难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是文章根本</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亦为文章</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灵魂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从小处说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是一个人为人处世的基本态度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与世界对话交流的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纽带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关乎我们的日常生活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从大处讲</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是一个人在与世界交流中的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心灵写意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精神流露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当个体的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源源不断地流淌出一条清澈河流</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就是情怀与胸襟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我们鲁迅文学院第十九届高研班的学习主题是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作家的责任与使</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我在填写报名表看见这个主题时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心中忐忑不安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心想这个题目</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太高了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就我个人创作来说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我一直这样定位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写自己想写的</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fae49cd0e?pid=844d44c64&amp;color=0,0,0&amp;vtp=1&amp;bbb=1&amp;hb=1"/>
          <p:cNvSpPr/>
          <p:nvPr/>
        </p:nvSpPr>
        <p:spPr>
          <a:xfrm>
            <a:off x="612648" y="468000"/>
            <a:ext cx="10963656" cy="5715000"/>
          </a:xfrm>
          <a:prstGeom prst="rect">
            <a:avLst/>
          </a:prstGeom>
          <a:noFill/>
        </p:spPr>
        <p:txBody>
          <a:bodyPr wrap="none" lIns="0" tIns="0" rIns="0" bIns="0" rtlCol="0" anchor="t"/>
          <a:lstStyle/>
          <a:p>
            <a:pP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表达我自己的见解和态度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于生活和生命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都是一种尊严和体面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此而已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从来不敢妄谈责任和使命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在我看来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文章担当的责任和使</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在这个物质崇拜非常狂热的时代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在个人言语容易被淹没的时代</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它几乎退守为一个人的自吟自唱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它的孱弱和孤寂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仿佛入秋时虫子</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的低鸣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只能增加无垠旷野的纵深感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无论它发出怎样的声音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都很</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难冲破愈来愈浓厚的黑暗和季节的萧索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0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但静下心来想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虫子如何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它又何曾退避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因为这看得见看不见</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的黑暗和萧索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它仍旧在鸣叫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蛰伏于泥土中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固执并深情地发出自</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己的声音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fae49cd0e?pid=844d44c64&amp;color=0,0,0&amp;vtp=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写作大体也是如此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写作或其他的艺术创作不仅是自我表述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是一种交流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一个从事文学创作的人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在他拿起笔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以文字发声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诚</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挚而坚韧地与外界交流时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他便从个体的孤立中走出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与外界发生了</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碰撞融合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或者抗衡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作者与生活在相互影响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相互渗透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长久的坚守中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一种传递和吸纳的功能出现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它会赋予作者一种浑厚</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有力的声音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不能不说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再个体的文字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也是有意义的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这已足够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fae49cd0e?pid=844d44c64&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有了这样的理由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源自心灵的文字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在日积月累中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其实</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已在自觉与不自觉中与生活关联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已在参与良性生活的构建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生活承</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载的时代感严峻地摆在每个作者面前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我们该如何去对待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在我看来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这个问题涉及文字的担当性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即文字对我们生活的时</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代能否担当和担当多少的问题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纳博科夫在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文学艺术与常识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中这样说道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在事物进程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当时间的溪水变成一股混沌之流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历史的洪荒漫过我们的地窖</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认真的人们总要在作家与国家或宇宙体之间寻求内在关系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而作家自</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d43153fe8?htil=1&amp;pid=057a493f5&amp;color=0,0,0&amp;vtp=1&amp;bbb=1&amp;hb=1&amp;hs=1"/>
          <p:cNvSpPr/>
          <p:nvPr/>
        </p:nvSpPr>
        <p:spPr>
          <a:xfrm>
            <a:off x="612648" y="468000"/>
            <a:ext cx="10968012"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”的观点；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强调人性本善</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，信仰高于理性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。卢梭坚持社会契约论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张建立资产阶级的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“理性王国”；主张自由平等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反对大私有制及其压</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；提出“天赋人权说”，反对专制和暴政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卢梭主张教育的目的在于</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培养自然人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；反对封建教育戕害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轻视儿童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要求提高儿童在教育中</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的地位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代表作品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论人与人之间不平等的起因和基础</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社会契约论</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爱弥儿》《忏悔录》等。他的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爱弥儿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》和柏拉图的《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理想国</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杜威的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民主主义与教育</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》并称为教育史上的三大里程碑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fae49cd0e?pid=844d44c64&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己也开始为他们的职责而忧心忡忡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他在语重心长地告诉我们</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真正</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意义上的写作从来就不是轻松的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不是私人的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每一个作家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当他拿</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起了笔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都会出于本能地进行思考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关于生活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命运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环境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时代</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精神等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这些东西看似芜杂又虚妄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却构成了作家的创作资源和重要</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内容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也正因其芜杂又虚妄的本质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作家内心才会有困惑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有痛苦</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有挣扎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真正的作家会为文字只停止于表象描摹而不安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而不断努力</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并清楚呈现对命运处境的深邃思考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这是何等艰巨的任务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或者说</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这是多么厚重的责任与使命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fae49cd0e?pid=844d44c64&amp;color=0,0,0&amp;vtp=1&amp;bbb=1&amp;hb=1"/>
          <p:cNvSpPr/>
          <p:nvPr/>
        </p:nvSpPr>
        <p:spPr>
          <a:xfrm>
            <a:off x="612648" y="468000"/>
            <a:ext cx="10963656" cy="5727700"/>
          </a:xfrm>
          <a:prstGeom prst="rect">
            <a:avLst/>
          </a:prstGeom>
          <a:noFill/>
        </p:spPr>
        <p:txBody>
          <a:bodyPr wrap="none" lIns="0" tIns="0" rIns="0" bIns="0" rtlCol="0" anchor="t"/>
          <a:lstStyle/>
          <a:p>
            <a:pPr latinLnBrk="1">
              <a:lnSpc>
                <a:spcPts val="4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从这层意义上讲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说真话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发出心灵的声音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实际就是充分表现</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心灵探索的深度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构建灵魂的高度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并发散情感的温度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书写出时代</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生活的复杂性和可能性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这恐怕是文学在当下需要做的</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也是每个作家应该担当的</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而就我</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自己而言</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如何把心灵资源库丰富起来</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深邃起来</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清澈起来</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再对生</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活环境进行准确而适当的表达</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这是一项需要长期坚持修炼的任务</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a:p>
            <a:pPr latinLnBrk="1">
              <a:lnSpc>
                <a:spcPts val="4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我们的生活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处于历史绵长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文化驳杂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物质与精神越来越背离</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的时代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可以说问题层出不穷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形势严峻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这是限制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也恰恰是机遇</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它在砥砺创作者真诚面对思索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修辞立其诚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使创作者创作出具有</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担当的文字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从而收获大情怀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大境界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有删改）</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fae49cd0e?pid=844d44c64&amp;color=0,0,0&amp;vtp=1&amp;bt=1&amp;bbb=1&amp;hb=1"/>
          <p:cNvSpPr/>
          <p:nvPr/>
        </p:nvSpPr>
        <p:spPr>
          <a:xfrm>
            <a:off x="612648" y="468000"/>
            <a:ext cx="10963656" cy="5715000"/>
          </a:xfrm>
          <a:prstGeom prst="rect">
            <a:avLst/>
          </a:prstGeom>
          <a:noFill/>
        </p:spPr>
        <p:txBody>
          <a:bodyPr wrap="none" lIns="0" tIns="0" rIns="0" bIns="0" rtlCol="0" anchor="t"/>
          <a:lstStyle/>
          <a:p>
            <a:pPr algn="l" latinLnBrk="1">
              <a:lnSpc>
                <a:spcPts val="50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名师赏评</a:t>
            </a:r>
            <a:endParaRPr lang="en-US" altLang="zh-CN" sz="2800" dirty="0"/>
          </a:p>
          <a:p>
            <a:pPr latinLnBrk="1">
              <a:lnSpc>
                <a:spcPts val="50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本文侧重从文字的担当性的角度论证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“修辞立其诚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需要作者怀真</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诚之心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，讲真话，发出心灵的声音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书写出时代生活的复杂性和可能</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。强调做人要“说真话、讲实话”，具有深刻的现实意义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本文采用</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例证法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、引证法进行论证，作者举自己填写报名表看见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作家的责任与</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”这个主题的事例，论述了写出时代生活的复杂性的观点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作者引</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用纳博科夫的相关论述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从文字对时代能否担当和担当多少两个方面</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具体阐释了文字的担当性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。本文语言严谨准确、平实质朴，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句式丰富</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富有说服力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ce846a6ef?pid=a1fc83dd9&amp;color=0,173,163&amp;vtp=1&amp;bt=1&amp;bbb=1"/>
          <p:cNvSpPr/>
          <p:nvPr/>
        </p:nvSpPr>
        <p:spPr>
          <a:xfrm>
            <a:off x="612648" y="466345"/>
            <a:ext cx="10963656" cy="667512"/>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三、读写结合</a:t>
            </a:r>
            <a:endParaRPr lang="en-US" altLang="zh-CN" sz="3000" dirty="0"/>
          </a:p>
        </p:txBody>
      </p:sp>
      <p:sp>
        <p:nvSpPr>
          <p:cNvPr id="3" name="QB_7_BD.60_1#a014415a1?pid=ce846a6ef&amp;color=0,0,0&amp;vtp=1&amp;bbb=1&amp;hb=1"/>
          <p:cNvSpPr/>
          <p:nvPr/>
        </p:nvSpPr>
        <p:spPr>
          <a:xfrm>
            <a:off x="612648" y="1126444"/>
            <a:ext cx="10963656" cy="5080000"/>
          </a:xfrm>
          <a:prstGeom prst="rect">
            <a:avLst/>
          </a:prstGeom>
          <a:noFill/>
        </p:spPr>
        <p:txBody>
          <a:bodyPr wrap="none" lIns="0" tIns="0" rIns="0" bIns="0" rtlCol="0" anchor="t"/>
          <a:lstStyle/>
          <a:p>
            <a:pPr algn="l" latinLnBrk="1">
              <a:lnSpc>
                <a:spcPts val="50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阅读下面的材料,根据要求写作。</a:t>
            </a:r>
            <a:endParaRPr lang="en-US" altLang="zh-CN" sz="2800" dirty="0"/>
          </a:p>
          <a:p>
            <a:pPr latinLnBrk="1">
              <a:lnSpc>
                <a:spcPts val="50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我国著名国画家李苦禅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为人重诺守信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他曾允诺一位老友索画的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后因生病和其他事情牵扯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耽误了作画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不久他的那位老友突然病故</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他闻讯后后悔不已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立即挥毫作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百莲图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并郑重地题款钤印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随后携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画至后院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肃立焚烧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祭奠亡灵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他对儿子说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今后若再有老友索画</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要及时提醒我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做人可不能失信啊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0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:根据上述材料,自定立意,写出文章的结尾，不超过100</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个字</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63_2#a014415a1?pid=ce846a6ef&amp;color=0,0,0&amp;mp=1&amp;vtp=1&amp;bt=1&amp;bbb=1&amp;hb=1&amp;hltap=1"/>
          <p:cNvSpPr/>
          <p:nvPr/>
        </p:nvSpPr>
        <p:spPr>
          <a:xfrm>
            <a:off x="612648" y="493400"/>
            <a:ext cx="10963656" cy="5600700"/>
          </a:xfrm>
          <a:prstGeom prst="rect">
            <a:avLst/>
          </a:prstGeom>
          <a:noFill/>
        </p:spPr>
        <p:txBody>
          <a:bodyPr wrap="none" lIns="0" tIns="0" rIns="0" bIns="0" rtlCol="0" anchor="t"/>
          <a:lstStyle/>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9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9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9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9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9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9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9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9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7_AN.62_1#a014415a1?pid=ce846a6ef&amp;color=0,0,0&amp;mp=1&amp;vtp=1&amp;bt=1&amp;bbb=1&amp;hb=1&amp;hla=1"/>
          <p:cNvSpPr/>
          <p:nvPr/>
        </p:nvSpPr>
        <p:spPr>
          <a:xfrm>
            <a:off x="612013" y="379100"/>
            <a:ext cx="10963656" cy="5715000"/>
          </a:xfrm>
          <a:prstGeom prst="rect">
            <a:avLst/>
          </a:prstGeom>
          <a:noFill/>
        </p:spPr>
        <p:txBody>
          <a:bodyPr wrap="none" lIns="0" tIns="0" rIns="0" bIns="0" rtlCol="0" anchor="t"/>
          <a:lstStyle/>
          <a:p>
            <a:pPr latinLnBrk="1">
              <a:lnSpc>
                <a:spcPts val="50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示例1）言而无信,未知其可。君子一诺,价值千金</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相信李苦禅</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的表现</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,会为我们燃起诚信的火炬,指引整个社会前行的方向。</a:t>
            </a:r>
            <a:endParaRPr lang="en-US" altLang="zh-CN" sz="2800" dirty="0"/>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示例2）我们可能还看不到,横在梦想前面的荆棘,但是,身为“00后</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我们没有丝毫畏惧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,我们会吟唱“长风破浪会有时”,会高呼“</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会当凌绝顶</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而这一切</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,都离不开诚信这对坚硬的翅膀。</a:t>
            </a:r>
            <a:endParaRPr lang="en-US" altLang="zh-CN" sz="2800" dirty="0"/>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示例3）美好的品德,会在传承的过程中得到彰显;优雅的人性</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会在和</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谐的氛围里充分散发</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。“人无信不立。”诚信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是社会发展进程中的健康</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精神</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,于个人,于国家,都非常重要。</a:t>
            </a:r>
            <a:endParaRPr lang="en-US" altLang="zh-CN" sz="2800" dirty="0"/>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总结全文3分，主题明确3分，语言连贯2分，符合字数要求2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left)">
                                      <p:cBhvr>
                                        <p:cTn id="13" dur="500"/>
                                        <p:tgtEl>
                                          <p:spTgt spid="3">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left)">
                                      <p:cBhvr>
                                        <p:cTn id="16" dur="500"/>
                                        <p:tgtEl>
                                          <p:spTgt spid="3">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left)">
                                      <p:cBhvr>
                                        <p:cTn id="19" dur="500"/>
                                        <p:tgtEl>
                                          <p:spTgt spid="3">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left)">
                                      <p:cBhvr>
                                        <p:cTn id="22" dur="500"/>
                                        <p:tgtEl>
                                          <p:spTgt spid="3">
                                            <p:txEl>
                                              <p:pRg st="5" end="5"/>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wipe(left)">
                                      <p:cBhvr>
                                        <p:cTn id="25" dur="500"/>
                                        <p:tgtEl>
                                          <p:spTgt spid="3">
                                            <p:txEl>
                                              <p:pRg st="6" end="6"/>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wipe(left)">
                                      <p:cBhvr>
                                        <p:cTn id="28" dur="500"/>
                                        <p:tgtEl>
                                          <p:spTgt spid="3">
                                            <p:txEl>
                                              <p:pRg st="7" end="7"/>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wipe(left)">
                                      <p:cBhvr>
                                        <p:cTn id="3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fa71c7af3?pid=567303dc1&amp;color=0,0,0&amp;vtp=1&amp;bt=1&amp;bbb=1"/>
          <p:cNvSpPr/>
          <p:nvPr/>
        </p:nvSpPr>
        <p:spPr>
          <a:xfrm>
            <a:off x="612648" y="466345"/>
            <a:ext cx="10963656" cy="707136"/>
          </a:xfrm>
          <a:prstGeom prst="rect">
            <a:avLst/>
          </a:prstGeom>
          <a:noFill/>
        </p:spPr>
        <p:txBody>
          <a:bodyPr wrap="none" lIns="0" tIns="0" rIns="0" bIns="0" rtlCol="0" anchor="t"/>
          <a:lstStyle/>
          <a:p>
            <a:pPr algn="l" latinLnBrk="1">
              <a:lnSpc>
                <a:spcPts val="55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二、写作背景</a:t>
            </a:r>
            <a:endParaRPr lang="en-US" altLang="zh-CN" sz="3200" dirty="0"/>
          </a:p>
        </p:txBody>
      </p:sp>
      <p:sp>
        <p:nvSpPr>
          <p:cNvPr id="3" name="P_6_BD#62c0b6352?pid=fa71c7af3&amp;color=0,0,0&amp;vtp=1&amp;bbb=1&amp;hb=1"/>
          <p:cNvSpPr/>
          <p:nvPr/>
        </p:nvSpPr>
        <p:spPr>
          <a:xfrm>
            <a:off x="612648" y="1163913"/>
            <a:ext cx="10963656" cy="49784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十七至十八世纪，欧洲启蒙运动兴起并发展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这是继文艺复兴之</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，欧洲发生的又一次思想解放运动。作为著名的启蒙思想家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卢梭</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对人的思想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、教育、社会权利等进行了大量研究与思考。1743年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卢</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梭在威尼斯逗留时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，就已经打算写一部关于政治制度的著作。1753</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第戎科学院发布了论题为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“人与人之间不平等的起因是什么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这种现象</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是否为自然法所容许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？”的征文启事。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卢梭参加第戎科学院的征文竞赛</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撰写了他的著作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《论人与人之间不平等的起因和基础》，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后结集出版</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怜悯是人的天性》即节选自该著作。</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8dd58bcfe?pid=567303dc1&amp;color=0,0,0&amp;vtp=1&amp;bt=1&amp;bbb=1"/>
          <p:cNvSpPr/>
          <p:nvPr/>
        </p:nvSpPr>
        <p:spPr>
          <a:xfrm>
            <a:off x="612648" y="466344"/>
            <a:ext cx="10963656" cy="731520"/>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三、知识链接</a:t>
            </a:r>
            <a:endParaRPr lang="en-US" altLang="zh-CN" sz="3200" dirty="0"/>
          </a:p>
        </p:txBody>
      </p:sp>
      <p:sp>
        <p:nvSpPr>
          <p:cNvPr id="3" name="P_6#6544bc6db?pid=8dd58bcfe&amp;color=0,0,0&amp;vtp=1&amp;bbb=1&amp;hb=1"/>
          <p:cNvSpPr/>
          <p:nvPr/>
        </p:nvSpPr>
        <p:spPr>
          <a:xfrm>
            <a:off x="612648" y="1174454"/>
            <a:ext cx="10963656" cy="45339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启蒙主义文学</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启蒙主义文学是十八世纪启蒙运动的一个重要组成部分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是启蒙</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运动的重要工具和思想武器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。启蒙作家通过文学创作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批判封建专制</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制度和宗教迷信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，宣扬启蒙思想，形成了具有鲜明的政治倾向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强烈</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的战斗气息的启蒙主义文学思潮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十八世纪启蒙主义文学由英国的现实主义长篇小说揭开序幕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由法国哲理小说的发展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在全欧范围的启蒙戏剧的繁荣中达到高潮</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6544bc6db?pid=8dd58bcfe&amp;color=0,0,0&amp;vtp=1&amp;bbb=1&amp;hb=1"/>
          <p:cNvSpPr/>
          <p:nvPr/>
        </p:nvSpPr>
        <p:spPr>
          <a:xfrm>
            <a:off x="612648" y="468000"/>
            <a:ext cx="10963656" cy="19431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最后由歌德以其创作对启蒙主义文学进行光辉而全面的总结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并与十</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八世纪后期兴起的感伤主义文学融合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从理性和感性两个方向为十九</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世纪西方文学的两大潮流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（浪漫主义和现实主义）的繁荣铺平道路。</a:t>
            </a:r>
            <a:endParaRPr lang="en-US" altLang="zh-CN" sz="2800" dirty="0"/>
          </a:p>
        </p:txBody>
      </p:sp>
    </p:spTree>
  </p:cSld>
  <p:clrMapOvr>
    <a:masterClrMapping/>
  </p:clrMapOvr>
  <p:transition>
    <p:split dir="in"/>
  </p:transition>
  <p:timing>
    <p:tnLst>
      <p:par>
        <p:cTn id="1" dur="indefinite" restart="never" nodeType="tmRoot"/>
      </p:par>
    </p:tn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15433</Words>
  <Application>WPS 演示</Application>
  <PresentationFormat>宽屏</PresentationFormat>
  <Paragraphs>730</Paragraphs>
  <Slides>64</Slides>
  <Notes>51</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64</vt:i4>
      </vt:variant>
    </vt:vector>
  </HeadingPairs>
  <TitlesOfParts>
    <vt:vector size="80" baseType="lpstr">
      <vt:lpstr>Arial</vt:lpstr>
      <vt:lpstr>宋体</vt:lpstr>
      <vt:lpstr>Wingdings</vt:lpstr>
      <vt:lpstr>Times New Roman</vt:lpstr>
      <vt:lpstr>微软雅黑</vt:lpstr>
      <vt:lpstr>Times New Roman</vt:lpstr>
      <vt:lpstr>宋体</vt:lpstr>
      <vt:lpstr>Cambria Math</vt:lpstr>
      <vt:lpstr>楷体</vt:lpstr>
      <vt:lpstr>Calibri</vt:lpstr>
      <vt:lpstr>Arial Unicode MS</vt:lpstr>
      <vt:lpstr>等线</vt:lpstr>
      <vt:lpstr>华文细黑</vt:lpstr>
      <vt:lpstr>方正粗等线简体</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4</cp:revision>
  <dcterms:created xsi:type="dcterms:W3CDTF">2025-04-01T06:18:00Z</dcterms:created>
  <dcterms:modified xsi:type="dcterms:W3CDTF">2025-09-02T09:16:32Z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184ED2F3F5264B5A9D1C6E72FB495227_12</vt:lpwstr>
  </property>
  <property fmtid="{D5CDD505-2E9C-101B-9397-08002B2CF9AE}" pid="3" name="KSOProductBuildVer">
    <vt:lpwstr>2052-12.1.0.22529</vt:lpwstr>
  </property>
</Properties>
</file>